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0" r:id="rId1"/>
  </p:sldMasterIdLst>
  <p:notesMasterIdLst>
    <p:notesMasterId r:id="rId39"/>
  </p:notesMasterIdLst>
  <p:sldIdLst>
    <p:sldId id="256" r:id="rId2"/>
    <p:sldId id="535" r:id="rId3"/>
    <p:sldId id="536" r:id="rId4"/>
    <p:sldId id="537" r:id="rId5"/>
    <p:sldId id="538" r:id="rId6"/>
    <p:sldId id="539" r:id="rId7"/>
    <p:sldId id="540" r:id="rId8"/>
    <p:sldId id="541" r:id="rId9"/>
    <p:sldId id="542" r:id="rId10"/>
    <p:sldId id="543" r:id="rId11"/>
    <p:sldId id="544" r:id="rId12"/>
    <p:sldId id="545" r:id="rId13"/>
    <p:sldId id="546" r:id="rId14"/>
    <p:sldId id="547" r:id="rId15"/>
    <p:sldId id="548" r:id="rId16"/>
    <p:sldId id="549" r:id="rId17"/>
    <p:sldId id="550" r:id="rId18"/>
    <p:sldId id="551" r:id="rId19"/>
    <p:sldId id="552" r:id="rId20"/>
    <p:sldId id="553" r:id="rId21"/>
    <p:sldId id="554" r:id="rId22"/>
    <p:sldId id="555" r:id="rId23"/>
    <p:sldId id="556" r:id="rId24"/>
    <p:sldId id="557" r:id="rId25"/>
    <p:sldId id="558" r:id="rId26"/>
    <p:sldId id="559" r:id="rId27"/>
    <p:sldId id="560" r:id="rId28"/>
    <p:sldId id="561" r:id="rId29"/>
    <p:sldId id="562" r:id="rId30"/>
    <p:sldId id="563" r:id="rId31"/>
    <p:sldId id="564" r:id="rId32"/>
    <p:sldId id="565" r:id="rId33"/>
    <p:sldId id="566" r:id="rId34"/>
    <p:sldId id="567" r:id="rId35"/>
    <p:sldId id="568" r:id="rId36"/>
    <p:sldId id="569" r:id="rId37"/>
    <p:sldId id="613" r:id="rId3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CC"/>
    <a:srgbClr val="0000FF"/>
    <a:srgbClr val="DECD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68" autoAdjust="0"/>
    <p:restoredTop sz="90603" autoAdjust="0"/>
  </p:normalViewPr>
  <p:slideViewPr>
    <p:cSldViewPr>
      <p:cViewPr>
        <p:scale>
          <a:sx n="70" d="100"/>
          <a:sy n="70" d="100"/>
        </p:scale>
        <p:origin x="-924" y="-24"/>
      </p:cViewPr>
      <p:guideLst>
        <p:guide orient="horz" pos="1008"/>
        <p:guide pos="288"/>
        <p:guide pos="5424"/>
        <p:guide pos="30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3" d="100"/>
          <a:sy n="103" d="100"/>
        </p:scale>
        <p:origin x="-257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mn-ea"/>
                <a:cs typeface="+mn-cs"/>
              </a:defRPr>
            </a:lvl1pPr>
          </a:lstStyle>
          <a:p>
            <a:pPr>
              <a:defRPr/>
            </a:pPr>
            <a:fld id="{55E7B7C3-1AA1-4051-9F57-4061A42424A6}" type="datetimeFigureOut">
              <a:rPr lang="en-US"/>
              <a:pPr>
                <a:defRPr/>
              </a:pPr>
              <a:t>8/19/2011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mn-ea"/>
                <a:cs typeface="+mn-cs"/>
              </a:defRPr>
            </a:lvl1pPr>
          </a:lstStyle>
          <a:p>
            <a:pPr>
              <a:defRPr/>
            </a:pPr>
            <a:fld id="{CA67E0AA-BC9B-4C49-8615-2B612821B26B}" type="slidenum">
              <a:rPr lang="en-US"/>
              <a:pPr>
                <a:defRPr/>
              </a:pPr>
              <a:t>‹#›</a:t>
            </a:fld>
            <a:endParaRPr lang="en-US"/>
          </a:p>
        </p:txBody>
      </p:sp>
    </p:spTree>
    <p:extLst>
      <p:ext uri="{BB962C8B-B14F-4D97-AF65-F5344CB8AC3E}">
        <p14:creationId xmlns:p14="http://schemas.microsoft.com/office/powerpoint/2010/main" val="32884705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DF79BC-A29A-4233-94BE-DB8C16CA875F}" type="slidenum">
              <a:rPr lang="en-US" smtClean="0">
                <a:ea typeface="ＭＳ Ｐゴシック" charset="-128"/>
                <a:cs typeface="ＭＳ Ｐゴシック" charset="-128"/>
              </a:rPr>
              <a:pPr/>
              <a:t>1</a:t>
            </a:fld>
            <a:endParaRPr lang="en-US" smtClean="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10</a:t>
            </a:fld>
            <a:endParaRPr lang="en-US" smtClean="0">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11</a:t>
            </a:fld>
            <a:endParaRPr lang="en-US" smtClean="0">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12</a:t>
            </a:fld>
            <a:endParaRPr lang="en-US" smtClean="0">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13</a:t>
            </a:fld>
            <a:endParaRPr lang="en-US" smtClean="0">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14</a:t>
            </a:fld>
            <a:endParaRPr lang="en-US" smtClean="0">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15</a:t>
            </a:fld>
            <a:endParaRPr lang="en-US" smtClean="0">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16</a:t>
            </a:fld>
            <a:endParaRPr lang="en-US" smtClean="0">
              <a:ea typeface="ＭＳ Ｐゴシック" charset="-128"/>
              <a:cs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t>Another Way: </a:t>
            </a:r>
            <a:r>
              <a:rPr lang="en-US" sz="1200" dirty="0" smtClean="0"/>
              <a:t>You also can use the Find and Replace command to replace words or phrases.</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17</a:t>
            </a:fld>
            <a:endParaRPr lang="en-US" smtClean="0">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18</a:t>
            </a:fld>
            <a:endParaRPr lang="en-US" smtClean="0">
              <a:ea typeface="ＭＳ Ｐゴシック" charset="-128"/>
              <a:cs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19</a:t>
            </a:fld>
            <a:endParaRPr lang="en-US" smtClean="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a:t>
            </a:fld>
            <a:endParaRPr lang="en-US" smtClean="0">
              <a:ea typeface="ＭＳ Ｐゴシック" charset="-128"/>
              <a:cs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20</a:t>
            </a:fld>
            <a:endParaRPr lang="en-US" smtClean="0">
              <a:ea typeface="ＭＳ Ｐゴシック" charset="-128"/>
              <a:cs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21</a:t>
            </a:fld>
            <a:endParaRPr lang="en-US" smtClean="0">
              <a:ea typeface="ＭＳ Ｐゴシック" charset="-128"/>
              <a:cs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22</a:t>
            </a:fld>
            <a:endParaRPr lang="en-US" smtClean="0">
              <a:ea typeface="ＭＳ Ｐゴシック" charset="-128"/>
              <a:cs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23</a:t>
            </a:fld>
            <a:endParaRPr lang="en-US" smtClean="0">
              <a:ea typeface="ＭＳ Ｐゴシック" charset="-128"/>
              <a:cs typeface="ＭＳ Ｐゴシック"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24</a:t>
            </a:fld>
            <a:endParaRPr lang="en-US" smtClean="0">
              <a:ea typeface="ＭＳ Ｐゴシック" charset="-128"/>
              <a:cs typeface="ＭＳ Ｐゴシック"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25</a:t>
            </a:fld>
            <a:endParaRPr lang="en-US" smtClean="0">
              <a:ea typeface="ＭＳ Ｐゴシック" charset="-128"/>
              <a:cs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t>Another Way: </a:t>
            </a:r>
            <a:r>
              <a:rPr lang="en-US" sz="1200" dirty="0" smtClean="0"/>
              <a:t>You also can delete a comment by right-clicking on it and selecting Delete Comment from the shortcut menu.</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26</a:t>
            </a:fld>
            <a:endParaRPr lang="en-US" smtClean="0">
              <a:ea typeface="ＭＳ Ｐゴシック" charset="-128"/>
              <a:cs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27</a:t>
            </a:fld>
            <a:endParaRPr lang="en-US" smtClean="0">
              <a:ea typeface="ＭＳ Ｐゴシック" charset="-128"/>
              <a:cs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28</a:t>
            </a:fld>
            <a:endParaRPr lang="en-US" smtClean="0">
              <a:ea typeface="ＭＳ Ｐゴシック" charset="-128"/>
              <a:cs typeface="ＭＳ Ｐゴシック"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29</a:t>
            </a:fld>
            <a:endParaRPr lang="en-US" smtClean="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a:t>
            </a:fld>
            <a:endParaRPr lang="en-US" smtClean="0">
              <a:ea typeface="ＭＳ Ｐゴシック" charset="-128"/>
              <a:cs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30</a:t>
            </a:fld>
            <a:endParaRPr lang="en-US" smtClean="0">
              <a:ea typeface="ＭＳ Ｐゴシック" charset="-128"/>
              <a:cs typeface="ＭＳ Ｐゴシック"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31</a:t>
            </a:fld>
            <a:endParaRPr lang="en-US" smtClean="0">
              <a:ea typeface="ＭＳ Ｐゴシック" charset="-128"/>
              <a:cs typeface="ＭＳ Ｐゴシック"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32</a:t>
            </a:fld>
            <a:endParaRPr lang="en-US" smtClean="0">
              <a:ea typeface="ＭＳ Ｐゴシック" charset="-128"/>
              <a:cs typeface="ＭＳ Ｐゴシック"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33</a:t>
            </a:fld>
            <a:endParaRPr lang="en-US" smtClean="0">
              <a:ea typeface="ＭＳ Ｐゴシック" charset="-128"/>
              <a:cs typeface="ＭＳ Ｐゴシック"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34</a:t>
            </a:fld>
            <a:endParaRPr lang="en-US" smtClean="0">
              <a:ea typeface="ＭＳ Ｐゴシック" charset="-128"/>
              <a:cs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35</a:t>
            </a:fld>
            <a:endParaRPr lang="en-US" smtClean="0">
              <a:ea typeface="ＭＳ Ｐゴシック" charset="-128"/>
              <a:cs typeface="ＭＳ Ｐゴシック"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36</a:t>
            </a:fld>
            <a:endParaRPr lang="en-US" smtClean="0">
              <a:ea typeface="ＭＳ Ｐゴシック" charset="-128"/>
              <a:cs typeface="ＭＳ Ｐゴシック"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37</a:t>
            </a:fld>
            <a:endParaRPr lang="en-US" smtClean="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a:t>
            </a:fld>
            <a:endParaRPr lang="en-US" smtClean="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a:t>
            </a:fld>
            <a:endParaRPr lang="en-US" smtClean="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a:t>
            </a:fld>
            <a:endParaRPr lang="en-US" smtClean="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a:t>
            </a:fld>
            <a:endParaRPr lang="en-US" smtClean="0">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8</a:t>
            </a:fld>
            <a:endParaRPr lang="en-US" smtClean="0">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t>Take Note: </a:t>
            </a:r>
            <a:r>
              <a:rPr lang="en-US" sz="1200" dirty="0" smtClean="0"/>
              <a:t>Ignore Once will ignore the occurrence once and will stop at the next occurrence.</a:t>
            </a:r>
          </a:p>
          <a:p>
            <a:pPr marL="0" indent="0">
              <a:buFont typeface="+mj-lt"/>
              <a:buNone/>
            </a:pPr>
            <a:r>
              <a:rPr lang="en-US" sz="1200" b="1" dirty="0" smtClean="0"/>
              <a:t>Take Note: </a:t>
            </a:r>
            <a:r>
              <a:rPr lang="en-US" sz="1200" dirty="0" smtClean="0"/>
              <a:t>When Word detects a spelling error, you can choose to change one occurrence of the instance or change all instances. Click Change to change a single occurrence or click Change All to Change all occurrences in the document.</a:t>
            </a:r>
          </a:p>
          <a:p>
            <a:pPr marL="0" indent="0">
              <a:buFont typeface="+mj-lt"/>
              <a:buNone/>
            </a:pPr>
            <a:r>
              <a:rPr lang="en-US" sz="1200" b="1" dirty="0" smtClean="0"/>
              <a:t>Another Way: </a:t>
            </a:r>
            <a:r>
              <a:rPr lang="en-US" sz="1200" dirty="0" smtClean="0"/>
              <a:t>Click the Proofing Error button on the status bar (or press the keyboard shortcut, </a:t>
            </a:r>
            <a:r>
              <a:rPr lang="en-US" sz="1200" b="1" dirty="0" smtClean="0"/>
              <a:t>F7)</a:t>
            </a:r>
            <a:r>
              <a:rPr lang="en-US" sz="1200" dirty="0" smtClean="0"/>
              <a:t>. Word displays a shortcut menu with suggested words.</a:t>
            </a:r>
          </a:p>
          <a:p>
            <a:pPr marL="0" marR="0" indent="0" algn="l" defTabSz="914400" rtl="0" eaLnBrk="0" fontAlgn="base" latinLnBrk="0" hangingPunct="0">
              <a:lnSpc>
                <a:spcPct val="100000"/>
              </a:lnSpc>
              <a:spcBef>
                <a:spcPct val="30000"/>
              </a:spcBef>
              <a:spcAft>
                <a:spcPct val="0"/>
              </a:spcAft>
              <a:buClrTx/>
              <a:buSzTx/>
              <a:buFont typeface="+mj-lt"/>
              <a:buNone/>
              <a:tabLst/>
              <a:defRPr/>
            </a:pPr>
            <a:r>
              <a:rPr lang="en-US" sz="1200" b="1" smtClean="0"/>
              <a:t>Take Note: </a:t>
            </a:r>
            <a:r>
              <a:rPr lang="en-US" sz="1200" smtClean="0"/>
              <a:t>If you run the Spelling and Grammar command in the middle of the document, it will check from that point to the end of the document. A prompt will appear asking if you want to continue checking the document from the beginning.</a:t>
            </a:r>
          </a:p>
          <a:p>
            <a:pPr marL="0" indent="0">
              <a:buFont typeface="+mj-lt"/>
              <a:buNone/>
            </a:pPr>
            <a:endParaRPr lang="en-US" sz="1200" smtClean="0"/>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9</a:t>
            </a:fld>
            <a:endParaRPr lang="en-US" smtClean="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60A7FE5-1540-4DEE-8F3D-FD5D1915A611}" type="datetimeFigureOut">
              <a:rPr lang="en-US"/>
              <a:pPr>
                <a:defRPr/>
              </a:pPr>
              <a:t>8/19/2011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D6E24F0-B97B-4F67-9910-249435EF80F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5AE0D6A-C4C7-429D-BFAD-02B61FBBD779}" type="datetimeFigureOut">
              <a:rPr lang="en-US"/>
              <a:pPr>
                <a:defRPr/>
              </a:pPr>
              <a:t>8/19/2011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57D9CD3-34EE-43B7-8A32-DC089D8AD87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11D92F2-14CB-40CD-8FC9-C83C355EC19A}" type="datetimeFigureOut">
              <a:rPr lang="en-US"/>
              <a:pPr>
                <a:defRPr/>
              </a:pPr>
              <a:t>8/19/2011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6FA4201-4EFC-4F15-9238-607605412DB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5029200"/>
          </a:xfrm>
        </p:spPr>
        <p:txBody>
          <a:bodyPr/>
          <a:lstStyle/>
          <a:p>
            <a:pPr lvl="0"/>
            <a:r>
              <a:rPr lang="en-US" noProof="0" smtClean="0"/>
              <a:t>Click icon to add table</a:t>
            </a:r>
          </a:p>
        </p:txBody>
      </p:sp>
      <p:sp>
        <p:nvSpPr>
          <p:cNvPr id="4" name="Rectangle 4"/>
          <p:cNvSpPr>
            <a:spLocks noGrp="1" noChangeArrowheads="1"/>
          </p:cNvSpPr>
          <p:nvPr>
            <p:ph type="dt" sz="half" idx="10"/>
          </p:nvPr>
        </p:nvSpPr>
        <p:spPr>
          <a:ln/>
        </p:spPr>
        <p:txBody>
          <a:bodyPr/>
          <a:lstStyle>
            <a:lvl1pPr>
              <a:defRPr/>
            </a:lvl1pPr>
          </a:lstStyle>
          <a:p>
            <a:pPr>
              <a:defRPr/>
            </a:pPr>
            <a:fld id="{85A2F9A2-2681-489D-8D88-15BFBF18BB91}" type="datetimeFigureOut">
              <a:rPr lang="en-US"/>
              <a:pPr>
                <a:defRPr/>
              </a:pPr>
              <a:t>8/19/2011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7D00B8-6425-474D-8F5E-A3B2A80FF5C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E468463-6791-4936-B6C0-DCD80232F74D}" type="datetimeFigureOut">
              <a:rPr lang="en-US"/>
              <a:pPr>
                <a:defRPr/>
              </a:pPr>
              <a:t>8/19/2011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8061AA-D9F5-449F-B8F3-5E4B814C316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3F68023-3EA0-4992-99A3-3D90EA77CBC6}" type="datetimeFigureOut">
              <a:rPr lang="en-US"/>
              <a:pPr>
                <a:defRPr/>
              </a:pPr>
              <a:t>8/19/2011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2E038A-DDC2-41D0-A0EA-1B90D76B7B0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B393C7A2-DF74-45B7-9365-A23842EAF93A}" type="datetimeFigureOut">
              <a:rPr lang="en-US"/>
              <a:pPr>
                <a:defRPr/>
              </a:pPr>
              <a:t>8/19/2011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E3B8CB1-9864-4B0C-B9C4-014E41D9435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2F9C73B1-F3F0-4C33-B9F3-6C641CE001AC}" type="datetimeFigureOut">
              <a:rPr lang="en-US"/>
              <a:pPr>
                <a:defRPr/>
              </a:pPr>
              <a:t>8/19/2011</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82F234F-8D55-41ED-A44D-EDCCEAF39F5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F67F6692-C048-4EBA-8E61-F9A1E9269DD3}" type="datetimeFigureOut">
              <a:rPr lang="en-US"/>
              <a:pPr>
                <a:defRPr/>
              </a:pPr>
              <a:t>8/19/2011</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C26971B-25C9-47E5-80F4-C3CBB60D24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2BC27A2-BE80-4A11-A665-77691B06294E}" type="datetimeFigureOut">
              <a:rPr lang="en-US"/>
              <a:pPr>
                <a:defRPr/>
              </a:pPr>
              <a:t>8/19/2011</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42A8E0D-BDA3-4278-ACBA-F8D4E57BBA2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9FC5939-55D2-4346-AAD1-8B182337F7DF}" type="datetimeFigureOut">
              <a:rPr lang="en-US"/>
              <a:pPr>
                <a:defRPr/>
              </a:pPr>
              <a:t>8/19/2011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8B7867F-1341-415F-93E1-BC4104DA63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4591D5C-BD2C-440D-B5DD-87E455141190}" type="datetimeFigureOut">
              <a:rPr lang="en-US"/>
              <a:pPr>
                <a:defRPr/>
              </a:pPr>
              <a:t>8/19/2011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10D994-A814-4EAE-901C-9B1CA92FC8E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ECDCB"/>
        </a:solidFill>
        <a:effectLst/>
      </p:bgPr>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9" name="Rounded Rectangle 8"/>
          <p:cNvSpPr/>
          <p:nvPr/>
        </p:nvSpPr>
        <p:spPr>
          <a:xfrm>
            <a:off x="418596" y="435546"/>
            <a:ext cx="8306809" cy="603387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cxnSp>
        <p:nvCxnSpPr>
          <p:cNvPr id="1030" name="Straight Connector 7"/>
          <p:cNvCxnSpPr>
            <a:cxnSpLocks noChangeShapeType="1"/>
          </p:cNvCxnSpPr>
          <p:nvPr/>
        </p:nvCxnSpPr>
        <p:spPr bwMode="auto">
          <a:xfrm>
            <a:off x="533400" y="1447800"/>
            <a:ext cx="8077200" cy="1588"/>
          </a:xfrm>
          <a:prstGeom prst="line">
            <a:avLst/>
          </a:prstGeom>
          <a:noFill/>
          <a:ln w="57150">
            <a:solidFill>
              <a:srgbClr val="000080"/>
            </a:solidFill>
            <a:round/>
            <a:headEnd/>
            <a:tailEnd/>
          </a:ln>
        </p:spPr>
      </p:cxnSp>
      <p:sp>
        <p:nvSpPr>
          <p:cNvPr id="149506" name="Rectangle 2"/>
          <p:cNvSpPr>
            <a:spLocks noGrp="1" noChangeArrowheads="1"/>
          </p:cNvSpPr>
          <p:nvPr>
            <p:ph type="title"/>
          </p:nvPr>
        </p:nvSpPr>
        <p:spPr bwMode="auto">
          <a:xfrm>
            <a:off x="457200" y="457200"/>
            <a:ext cx="8229600" cy="914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2" name="Rectangle 3"/>
          <p:cNvSpPr>
            <a:spLocks noGrp="1" noChangeArrowheads="1"/>
          </p:cNvSpPr>
          <p:nvPr>
            <p:ph type="body" idx="1"/>
          </p:nvPr>
        </p:nvSpPr>
        <p:spPr bwMode="auto">
          <a:xfrm>
            <a:off x="457200" y="1447800"/>
            <a:ext cx="82296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9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ea typeface="+mn-ea"/>
                <a:cs typeface="+mn-cs"/>
              </a:defRPr>
            </a:lvl1pPr>
          </a:lstStyle>
          <a:p>
            <a:pPr>
              <a:defRPr/>
            </a:pPr>
            <a:fld id="{D70529FF-6A4C-4583-8698-85B45217EEC7}" type="datetimeFigureOut">
              <a:rPr lang="en-US"/>
              <a:pPr>
                <a:defRPr/>
              </a:pPr>
              <a:t>8/19/2011</a:t>
            </a:fld>
            <a:endParaRPr lang="en-US"/>
          </a:p>
        </p:txBody>
      </p:sp>
      <p:sp>
        <p:nvSpPr>
          <p:cNvPr id="149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ea typeface="+mn-ea"/>
                <a:cs typeface="+mn-cs"/>
              </a:defRPr>
            </a:lvl1pPr>
          </a:lstStyle>
          <a:p>
            <a:pPr>
              <a:defRPr/>
            </a:pPr>
            <a:endParaRPr lang="en-US"/>
          </a:p>
        </p:txBody>
      </p:sp>
      <p:sp>
        <p:nvSpPr>
          <p:cNvPr id="149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ea typeface="+mn-ea"/>
                <a:cs typeface="+mn-cs"/>
              </a:defRPr>
            </a:lvl1pPr>
          </a:lstStyle>
          <a:p>
            <a:pPr>
              <a:defRPr/>
            </a:pPr>
            <a:fld id="{82A9F5A3-6675-4BB0-882C-C79FCC76E21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62" r:id="rId1"/>
    <p:sldLayoutId id="2147484061" r:id="rId2"/>
    <p:sldLayoutId id="2147484060" r:id="rId3"/>
    <p:sldLayoutId id="2147484059" r:id="rId4"/>
    <p:sldLayoutId id="2147484058" r:id="rId5"/>
    <p:sldLayoutId id="2147484057" r:id="rId6"/>
    <p:sldLayoutId id="2147484056" r:id="rId7"/>
    <p:sldLayoutId id="2147484055" r:id="rId8"/>
    <p:sldLayoutId id="2147484054" r:id="rId9"/>
    <p:sldLayoutId id="2147484053" r:id="rId10"/>
    <p:sldLayoutId id="2147484052" r:id="rId11"/>
    <p:sldLayoutId id="2147484051" r:id="rId12"/>
  </p:sldLayoutIdLst>
  <p:txStyles>
    <p:titleStyle>
      <a:lvl1pPr algn="l" rtl="0" fontAlgn="base">
        <a:spcBef>
          <a:spcPct val="0"/>
        </a:spcBef>
        <a:spcAft>
          <a:spcPct val="0"/>
        </a:spcAft>
        <a:defRPr sz="3200">
          <a:solidFill>
            <a:srgbClr val="0000CC"/>
          </a:solidFill>
          <a:effectLst>
            <a:outerShdw blurRad="38100" dist="38100" dir="2700000" algn="tl">
              <a:srgbClr val="000000"/>
            </a:outerShdw>
          </a:effectLst>
          <a:latin typeface="+mj-lt"/>
          <a:ea typeface="ＭＳ Ｐゴシック" charset="-128"/>
          <a:cs typeface="ＭＳ Ｐゴシック" charset="-128"/>
        </a:defRPr>
      </a:lvl1pPr>
      <a:lvl2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2pPr>
      <a:lvl3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3pPr>
      <a:lvl4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4pPr>
      <a:lvl5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5pPr>
      <a:lvl6pPr marL="4572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6pPr>
      <a:lvl7pPr marL="9144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7pPr>
      <a:lvl8pPr marL="13716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8pPr>
      <a:lvl9pPr marL="18288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Char char="•"/>
        <a:defRPr sz="3200">
          <a:solidFill>
            <a:schemeClr val="tx1"/>
          </a:solidFill>
          <a:latin typeface="+mn-lt"/>
          <a:ea typeface="ＭＳ Ｐゴシック" charset="-128"/>
          <a:cs typeface="ＭＳ Ｐゴシック" charset="-128"/>
        </a:defRPr>
      </a:lvl1pPr>
      <a:lvl2pPr marL="742950" indent="-285750" algn="l" rtl="0" fontAlgn="base">
        <a:spcBef>
          <a:spcPct val="20000"/>
        </a:spcBef>
        <a:spcAft>
          <a:spcPct val="0"/>
        </a:spcAft>
        <a:buClr>
          <a:srgbClr val="0000CC"/>
        </a:buClr>
        <a:buChar char="–"/>
        <a:defRPr sz="3000">
          <a:solidFill>
            <a:schemeClr val="tx1"/>
          </a:solidFill>
          <a:latin typeface="+mn-lt"/>
          <a:ea typeface="ＭＳ Ｐゴシック" charset="-128"/>
        </a:defRPr>
      </a:lvl2pPr>
      <a:lvl3pPr marL="1143000" indent="-228600" algn="l" rtl="0" fontAlgn="base">
        <a:spcBef>
          <a:spcPct val="20000"/>
        </a:spcBef>
        <a:spcAft>
          <a:spcPct val="0"/>
        </a:spcAft>
        <a:buClr>
          <a:schemeClr val="tx1"/>
        </a:buClr>
        <a:buChar char="•"/>
        <a:defRPr sz="2800">
          <a:solidFill>
            <a:schemeClr val="tx1"/>
          </a:solidFill>
          <a:latin typeface="+mn-lt"/>
          <a:ea typeface="ＭＳ Ｐゴシック" charset="-128"/>
        </a:defRPr>
      </a:lvl3pPr>
      <a:lvl4pPr marL="1600200" indent="-228600" algn="l" rtl="0" fontAlgn="base">
        <a:spcBef>
          <a:spcPct val="20000"/>
        </a:spcBef>
        <a:spcAft>
          <a:spcPct val="0"/>
        </a:spcAft>
        <a:buChar char="–"/>
        <a:defRPr sz="2000" b="1">
          <a:solidFill>
            <a:schemeClr val="tx1"/>
          </a:solidFill>
          <a:latin typeface="+mn-lt"/>
          <a:ea typeface="ＭＳ Ｐゴシック" charset="-128"/>
        </a:defRPr>
      </a:lvl4pPr>
      <a:lvl5pPr marL="2057400" indent="-228600" algn="l" rtl="0" fontAlgn="base">
        <a:spcBef>
          <a:spcPct val="20000"/>
        </a:spcBef>
        <a:spcAft>
          <a:spcPct val="0"/>
        </a:spcAft>
        <a:buChar char="»"/>
        <a:defRPr sz="2000" b="1">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ounded Rectangle 6"/>
          <p:cNvSpPr/>
          <p:nvPr/>
        </p:nvSpPr>
        <p:spPr>
          <a:xfrm>
            <a:off x="304800" y="1452563"/>
            <a:ext cx="8532813" cy="3043237"/>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9" name="Rounded Rectangle 8"/>
          <p:cNvSpPr/>
          <p:nvPr/>
        </p:nvSpPr>
        <p:spPr>
          <a:xfrm>
            <a:off x="418596" y="1528074"/>
            <a:ext cx="8306809" cy="2889482"/>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ctrTitle" idx="4294967295"/>
          </p:nvPr>
        </p:nvSpPr>
        <p:spPr>
          <a:xfrm>
            <a:off x="0" y="2286000"/>
            <a:ext cx="8534400" cy="898525"/>
          </a:xfrm>
        </p:spPr>
        <p:txBody>
          <a:bodyPr lIns="45720" rIns="45720">
            <a:normAutofit/>
          </a:bodyPr>
          <a:lstStyle/>
          <a:p>
            <a:pPr algn="r">
              <a:defRPr/>
            </a:pPr>
            <a:r>
              <a:rPr lang="en-US" sz="4200" dirty="0" smtClean="0">
                <a:ea typeface="+mj-ea"/>
                <a:cs typeface="+mj-cs"/>
              </a:rPr>
              <a:t>Proofing Documents</a:t>
            </a:r>
          </a:p>
        </p:txBody>
      </p:sp>
      <p:sp>
        <p:nvSpPr>
          <p:cNvPr id="15366" name="Subtitle 2"/>
          <p:cNvSpPr>
            <a:spLocks noGrp="1"/>
          </p:cNvSpPr>
          <p:nvPr>
            <p:ph type="body" idx="1"/>
          </p:nvPr>
        </p:nvSpPr>
        <p:spPr>
          <a:xfrm>
            <a:off x="304800" y="3124200"/>
            <a:ext cx="8183563" cy="1066800"/>
          </a:xfrm>
        </p:spPr>
        <p:txBody>
          <a:bodyPr lIns="182880" tIns="0"/>
          <a:lstStyle/>
          <a:p>
            <a:pPr marL="36513" indent="0" algn="r">
              <a:spcBef>
                <a:spcPct val="0"/>
              </a:spcBef>
              <a:buFontTx/>
              <a:buNone/>
            </a:pPr>
            <a:r>
              <a:rPr lang="en-US" sz="2800" dirty="0" smtClean="0"/>
              <a:t>Lesson 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Changing the Grammar Settings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Word’s </a:t>
            </a:r>
            <a:r>
              <a:rPr lang="en-US" sz="2400" dirty="0"/>
              <a:t>grammar settings enable you to determine the punctuation and other stylistic guidelines by which the program will check for and detect errors. </a:t>
            </a:r>
            <a:endParaRPr lang="en-US" sz="2400" dirty="0" smtClean="0"/>
          </a:p>
          <a:p>
            <a:r>
              <a:rPr lang="en-US" sz="2400" dirty="0" smtClean="0"/>
              <a:t>You </a:t>
            </a:r>
            <a:r>
              <a:rPr lang="en-US" sz="2400" dirty="0"/>
              <a:t>can change the writing style to check for grammar only or check stylistic rules, such as contractions, hyphenated and compound words,  sentence length (more than sixty words), and more. </a:t>
            </a:r>
            <a:endParaRPr lang="en-US" sz="2400" dirty="0" smtClean="0"/>
          </a:p>
          <a:p>
            <a:r>
              <a:rPr lang="en-US" sz="2400" dirty="0" smtClean="0"/>
              <a:t>In </a:t>
            </a:r>
            <a:r>
              <a:rPr lang="en-US" sz="2400" dirty="0"/>
              <a:t>this exercise, you learn to change the style settings and customize them to meet your needs</a:t>
            </a:r>
            <a:r>
              <a:rPr lang="en-US" sz="2400" dirty="0" smtClean="0"/>
              <a:t>.</a:t>
            </a:r>
            <a:endParaRPr lang="en-US" sz="2400" dirty="0"/>
          </a:p>
        </p:txBody>
      </p:sp>
    </p:spTree>
    <p:extLst>
      <p:ext uri="{BB962C8B-B14F-4D97-AF65-F5344CB8AC3E}">
        <p14:creationId xmlns:p14="http://schemas.microsoft.com/office/powerpoint/2010/main" val="149669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Change the Grammar Settings</a:t>
            </a:r>
          </a:p>
        </p:txBody>
      </p:sp>
      <p:sp>
        <p:nvSpPr>
          <p:cNvPr id="21506" name="Rectangle 3"/>
          <p:cNvSpPr>
            <a:spLocks noGrp="1" noChangeArrowheads="1"/>
          </p:cNvSpPr>
          <p:nvPr>
            <p:ph type="body" idx="1"/>
          </p:nvPr>
        </p:nvSpPr>
        <p:spPr>
          <a:xfrm>
            <a:off x="457200" y="1600200"/>
            <a:ext cx="8229600" cy="4876800"/>
          </a:xfrm>
        </p:spPr>
        <p:txBody>
          <a:bodyPr/>
          <a:lstStyle/>
          <a:p>
            <a:r>
              <a:rPr lang="en-US" sz="2000" b="1" dirty="0" smtClean="0"/>
              <a:t>USE</a:t>
            </a:r>
            <a:r>
              <a:rPr lang="en-US" sz="2000" dirty="0" smtClean="0"/>
              <a:t> </a:t>
            </a:r>
            <a:r>
              <a:rPr lang="en-US" sz="2000" dirty="0"/>
              <a:t>the document from the previous exercise.</a:t>
            </a:r>
          </a:p>
          <a:p>
            <a:pPr marL="457200" indent="-457200">
              <a:buFont typeface="+mj-lt"/>
              <a:buAutoNum type="arabicPeriod"/>
            </a:pPr>
            <a:r>
              <a:rPr lang="en-US" sz="2000" dirty="0" smtClean="0"/>
              <a:t>Click </a:t>
            </a:r>
            <a:r>
              <a:rPr lang="en-US" sz="2000" dirty="0"/>
              <a:t>the </a:t>
            </a:r>
            <a:r>
              <a:rPr lang="en-US" sz="2000" b="1" dirty="0"/>
              <a:t>File</a:t>
            </a:r>
            <a:r>
              <a:rPr lang="en-US" sz="2000" dirty="0"/>
              <a:t> tab and then </a:t>
            </a:r>
            <a:r>
              <a:rPr lang="en-US" sz="2000" b="1" dirty="0"/>
              <a:t>Options</a:t>
            </a:r>
            <a:r>
              <a:rPr lang="en-US" sz="2000" dirty="0"/>
              <a:t> to open the </a:t>
            </a:r>
            <a:r>
              <a:rPr lang="en-US" sz="2000" i="1" dirty="0"/>
              <a:t>Word Options</a:t>
            </a:r>
            <a:r>
              <a:rPr lang="en-US" sz="2000" dirty="0"/>
              <a:t> dialog box in Backstage.</a:t>
            </a:r>
          </a:p>
          <a:p>
            <a:pPr marL="457200" indent="-457200">
              <a:buFont typeface="+mj-lt"/>
              <a:buAutoNum type="arabicPeriod"/>
            </a:pPr>
            <a:r>
              <a:rPr lang="en-US" sz="2000" dirty="0" smtClean="0"/>
              <a:t>Select </a:t>
            </a:r>
            <a:r>
              <a:rPr lang="en-US" sz="2000" b="1" dirty="0"/>
              <a:t>Proofing</a:t>
            </a:r>
            <a:r>
              <a:rPr lang="en-US" sz="2000" dirty="0"/>
              <a:t> in the </a:t>
            </a:r>
            <a:r>
              <a:rPr lang="en-US" sz="2000" dirty="0" smtClean="0"/>
              <a:t/>
            </a:r>
            <a:br>
              <a:rPr lang="en-US" sz="2000" dirty="0" smtClean="0"/>
            </a:br>
            <a:r>
              <a:rPr lang="en-US" sz="2000" dirty="0" smtClean="0"/>
              <a:t>left </a:t>
            </a:r>
            <a:r>
              <a:rPr lang="en-US" sz="2000" dirty="0"/>
              <a:t>pane and in the </a:t>
            </a:r>
            <a:r>
              <a:rPr lang="en-US" sz="2000" i="1" dirty="0"/>
              <a:t>When </a:t>
            </a:r>
            <a:r>
              <a:rPr lang="en-US" sz="2000" i="1" dirty="0" smtClean="0"/>
              <a:t/>
            </a:r>
            <a:br>
              <a:rPr lang="en-US" sz="2000" i="1" dirty="0" smtClean="0"/>
            </a:br>
            <a:r>
              <a:rPr lang="en-US" sz="2000" i="1" dirty="0" smtClean="0"/>
              <a:t>Correcting </a:t>
            </a:r>
            <a:r>
              <a:rPr lang="en-US" sz="2000" i="1" dirty="0"/>
              <a:t>Spelling and </a:t>
            </a:r>
            <a:r>
              <a:rPr lang="en-US" sz="2000" i="1" dirty="0" smtClean="0"/>
              <a:t/>
            </a:r>
            <a:br>
              <a:rPr lang="en-US" sz="2000" i="1" dirty="0" smtClean="0"/>
            </a:br>
            <a:r>
              <a:rPr lang="en-US" sz="2000" i="1" dirty="0" smtClean="0"/>
              <a:t>Grammar </a:t>
            </a:r>
            <a:r>
              <a:rPr lang="en-US" sz="2000" i="1" dirty="0"/>
              <a:t>in Word</a:t>
            </a:r>
            <a:r>
              <a:rPr lang="en-US" sz="2000" dirty="0"/>
              <a:t> section, </a:t>
            </a:r>
            <a:r>
              <a:rPr lang="en-US" sz="2000" dirty="0" smtClean="0"/>
              <a:t/>
            </a:r>
            <a:br>
              <a:rPr lang="en-US" sz="2000" dirty="0" smtClean="0"/>
            </a:br>
            <a:r>
              <a:rPr lang="en-US" sz="2000" dirty="0" smtClean="0"/>
              <a:t>click </a:t>
            </a:r>
            <a:r>
              <a:rPr lang="en-US" sz="2000" dirty="0"/>
              <a:t>the </a:t>
            </a:r>
            <a:r>
              <a:rPr lang="en-US" sz="2000" b="1" dirty="0"/>
              <a:t>Settings</a:t>
            </a:r>
            <a:r>
              <a:rPr lang="en-US" sz="2000" dirty="0"/>
              <a:t> button to </a:t>
            </a:r>
            <a:r>
              <a:rPr lang="en-US" sz="2000" dirty="0" smtClean="0"/>
              <a:t/>
            </a:r>
            <a:br>
              <a:rPr lang="en-US" sz="2000" dirty="0" smtClean="0"/>
            </a:br>
            <a:r>
              <a:rPr lang="en-US" sz="2000" dirty="0" smtClean="0"/>
              <a:t>open </a:t>
            </a:r>
            <a:r>
              <a:rPr lang="en-US" sz="2000" dirty="0"/>
              <a:t>the </a:t>
            </a:r>
            <a:r>
              <a:rPr lang="en-US" sz="2000" i="1" dirty="0"/>
              <a:t>Grammar Settings</a:t>
            </a:r>
            <a:r>
              <a:rPr lang="en-US" sz="2000" dirty="0"/>
              <a:t> </a:t>
            </a:r>
            <a:r>
              <a:rPr lang="en-US" sz="2000" dirty="0" smtClean="0"/>
              <a:t/>
            </a:r>
            <a:br>
              <a:rPr lang="en-US" sz="2000" dirty="0" smtClean="0"/>
            </a:br>
            <a:r>
              <a:rPr lang="en-US" sz="2000" dirty="0" smtClean="0"/>
              <a:t>dialog </a:t>
            </a:r>
            <a:r>
              <a:rPr lang="en-US" sz="2000" dirty="0"/>
              <a:t>box. This dialog box </a:t>
            </a:r>
            <a:r>
              <a:rPr lang="en-US" sz="2000" dirty="0" smtClean="0"/>
              <a:t/>
            </a:r>
            <a:br>
              <a:rPr lang="en-US" sz="2000" dirty="0" smtClean="0"/>
            </a:br>
            <a:r>
              <a:rPr lang="en-US" sz="2000" dirty="0" smtClean="0"/>
              <a:t>lists </a:t>
            </a:r>
            <a:r>
              <a:rPr lang="en-US" sz="2000" dirty="0"/>
              <a:t>the writing style where </a:t>
            </a:r>
            <a:r>
              <a:rPr lang="en-US" sz="2000" dirty="0" smtClean="0"/>
              <a:t/>
            </a:r>
            <a:br>
              <a:rPr lang="en-US" sz="2000" dirty="0" smtClean="0"/>
            </a:br>
            <a:r>
              <a:rPr lang="en-US" sz="2000" dirty="0" smtClean="0"/>
              <a:t>you </a:t>
            </a:r>
            <a:r>
              <a:rPr lang="en-US" sz="2000" dirty="0"/>
              <a:t>can customize the Grammar Only or Grammar &amp; Style (see </a:t>
            </a:r>
            <a:r>
              <a:rPr lang="en-US" sz="2000" dirty="0" smtClean="0"/>
              <a:t>above)</a:t>
            </a:r>
            <a:r>
              <a:rPr lang="en-US" sz="2000" dirty="0"/>
              <a:t>.</a:t>
            </a:r>
          </a:p>
          <a:p>
            <a:pPr marL="457200" indent="-457200">
              <a:buFont typeface="+mj-lt"/>
              <a:buAutoNum type="arabicPeriod"/>
            </a:pPr>
            <a:r>
              <a:rPr lang="en-US" sz="2000" dirty="0" smtClean="0"/>
              <a:t>Click </a:t>
            </a:r>
            <a:r>
              <a:rPr lang="en-US" sz="2000" dirty="0"/>
              <a:t>the </a:t>
            </a:r>
            <a:r>
              <a:rPr lang="en-US" sz="2000" b="1" dirty="0"/>
              <a:t>drop-down arrow</a:t>
            </a:r>
            <a:r>
              <a:rPr lang="en-US" sz="2000" dirty="0"/>
              <a:t> in the </a:t>
            </a:r>
            <a:r>
              <a:rPr lang="en-US" sz="2000" i="1" dirty="0"/>
              <a:t>Writing Style</a:t>
            </a:r>
            <a:r>
              <a:rPr lang="en-US" sz="2000" dirty="0"/>
              <a:t> section and select </a:t>
            </a:r>
            <a:r>
              <a:rPr lang="en-US" sz="2000" b="1" dirty="0"/>
              <a:t>Grammar &amp; Style</a:t>
            </a:r>
            <a:r>
              <a:rPr lang="en-US" sz="2000" dirty="0" smtClean="0"/>
              <a:t>.</a:t>
            </a:r>
            <a:endParaRPr lang="en-US" sz="2000" dirty="0"/>
          </a:p>
        </p:txBody>
      </p:sp>
      <p:pic>
        <p:nvPicPr>
          <p:cNvPr id="2" name="Picture 1" descr="09.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9952" y="2438400"/>
            <a:ext cx="4267624" cy="2517948"/>
          </a:xfrm>
          <a:prstGeom prst="rect">
            <a:avLst/>
          </a:prstGeom>
        </p:spPr>
      </p:pic>
    </p:spTree>
    <p:extLst>
      <p:ext uri="{BB962C8B-B14F-4D97-AF65-F5344CB8AC3E}">
        <p14:creationId xmlns:p14="http://schemas.microsoft.com/office/powerpoint/2010/main" val="1158796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Change the Grammar Settings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4"/>
            </a:pPr>
            <a:r>
              <a:rPr lang="en-US" sz="2100" dirty="0" smtClean="0"/>
              <a:t>Under </a:t>
            </a:r>
            <a:r>
              <a:rPr lang="en-US" sz="2100" dirty="0"/>
              <a:t>the </a:t>
            </a:r>
            <a:r>
              <a:rPr lang="en-US" sz="2100" i="1" dirty="0"/>
              <a:t>Require</a:t>
            </a:r>
            <a:r>
              <a:rPr lang="en-US" sz="2100" dirty="0"/>
              <a:t> section, the </a:t>
            </a:r>
            <a:r>
              <a:rPr lang="en-US" sz="2100" b="1" dirty="0"/>
              <a:t>Spaces required between sentences</a:t>
            </a:r>
            <a:r>
              <a:rPr lang="en-US" sz="2100" dirty="0"/>
              <a:t> setting is set to </a:t>
            </a:r>
            <a:r>
              <a:rPr lang="en-US" sz="2100" b="1" dirty="0"/>
              <a:t>don’t check</a:t>
            </a:r>
            <a:r>
              <a:rPr lang="en-US" sz="2100" dirty="0"/>
              <a:t>. Click the drop-down arrow and select </a:t>
            </a:r>
            <a:r>
              <a:rPr lang="en-US" sz="2100" b="1" dirty="0"/>
              <a:t>2</a:t>
            </a:r>
            <a:r>
              <a:rPr lang="en-US" sz="2100" dirty="0"/>
              <a:t>. You are changing the style to reflect two spaces after the punctuation between each sentence. Click </a:t>
            </a:r>
            <a:r>
              <a:rPr lang="en-US" sz="2100" b="1" dirty="0"/>
              <a:t>OK</a:t>
            </a:r>
            <a:r>
              <a:rPr lang="en-US" sz="2100" dirty="0"/>
              <a:t>.</a:t>
            </a:r>
          </a:p>
          <a:p>
            <a:pPr marL="457200" indent="-457200">
              <a:spcBef>
                <a:spcPts val="300"/>
              </a:spcBef>
              <a:buFont typeface="+mj-lt"/>
              <a:buAutoNum type="arabicPeriod" startAt="4"/>
            </a:pPr>
            <a:r>
              <a:rPr lang="en-US" sz="2100" dirty="0" smtClean="0"/>
              <a:t>In </a:t>
            </a:r>
            <a:r>
              <a:rPr lang="en-US" sz="2100" dirty="0"/>
              <a:t>the </a:t>
            </a:r>
            <a:r>
              <a:rPr lang="en-US" sz="2100" i="1" dirty="0"/>
              <a:t>Word Options</a:t>
            </a:r>
            <a:r>
              <a:rPr lang="en-US" sz="2100" dirty="0"/>
              <a:t> dialog box, under </a:t>
            </a:r>
            <a:r>
              <a:rPr lang="en-US" sz="2100" i="1" dirty="0"/>
              <a:t>When Correcting Spelling and Grammar in Word</a:t>
            </a:r>
            <a:r>
              <a:rPr lang="en-US" sz="2100" dirty="0"/>
              <a:t> section, click </a:t>
            </a:r>
            <a:r>
              <a:rPr lang="en-US" sz="2100" dirty="0" smtClean="0"/>
              <a:t>the </a:t>
            </a:r>
            <a:r>
              <a:rPr lang="en-US" sz="2100" b="1" dirty="0" smtClean="0"/>
              <a:t>Recheck </a:t>
            </a:r>
            <a:r>
              <a:rPr lang="en-US" sz="2100" b="1" dirty="0"/>
              <a:t>Document</a:t>
            </a:r>
            <a:r>
              <a:rPr lang="en-US" sz="2100" dirty="0"/>
              <a:t> </a:t>
            </a:r>
            <a:r>
              <a:rPr lang="en-US" sz="2100" dirty="0" smtClean="0"/>
              <a:t>button then </a:t>
            </a:r>
            <a:r>
              <a:rPr lang="en-US" sz="2100" dirty="0"/>
              <a:t>click </a:t>
            </a:r>
            <a:r>
              <a:rPr lang="en-US" sz="2100" b="1" dirty="0"/>
              <a:t>OK</a:t>
            </a:r>
            <a:r>
              <a:rPr lang="en-US" sz="2100" dirty="0"/>
              <a:t>. A prompt appears stating that </a:t>
            </a:r>
            <a:r>
              <a:rPr lang="en-US" sz="2100" i="1" dirty="0"/>
              <a:t>This operation resets the spelling checker and the grammar checker so that Words will recheck words and grammar you previously checked and chose to ignore. Do you want to continue?</a:t>
            </a:r>
            <a:r>
              <a:rPr lang="en-US" sz="2100" dirty="0"/>
              <a:t> Click </a:t>
            </a:r>
            <a:r>
              <a:rPr lang="en-US" sz="2100" b="1" dirty="0"/>
              <a:t>Yes</a:t>
            </a:r>
            <a:r>
              <a:rPr lang="en-US" sz="2100" dirty="0"/>
              <a:t>. Click </a:t>
            </a:r>
            <a:r>
              <a:rPr lang="en-US" sz="2100" b="1" dirty="0"/>
              <a:t>OK</a:t>
            </a:r>
            <a:r>
              <a:rPr lang="en-US" sz="2100" dirty="0"/>
              <a:t> to close the Word Options dialog box. Word flags and marks the punctuation at the end of sentences with a green wavy line. Notice in the second paragraph, the document flags “are issued.” Right-click on the phrase and a pop-up menu appears. It states “Passive Voice (consider revising).</a:t>
            </a:r>
            <a:r>
              <a:rPr lang="en-US" sz="2100" dirty="0" smtClean="0"/>
              <a:t>”</a:t>
            </a:r>
            <a:endParaRPr lang="en-US" sz="2100" dirty="0"/>
          </a:p>
        </p:txBody>
      </p:sp>
    </p:spTree>
    <p:extLst>
      <p:ext uri="{BB962C8B-B14F-4D97-AF65-F5344CB8AC3E}">
        <p14:creationId xmlns:p14="http://schemas.microsoft.com/office/powerpoint/2010/main" val="1081357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Change the Grammar Settings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6"/>
            </a:pPr>
            <a:r>
              <a:rPr lang="en-US" sz="2000" dirty="0" smtClean="0"/>
              <a:t>Repeat </a:t>
            </a:r>
            <a:r>
              <a:rPr lang="en-US" sz="2000" dirty="0"/>
              <a:t>steps 1 and 2 to open the </a:t>
            </a:r>
            <a:r>
              <a:rPr lang="en-US" sz="2000" i="1" dirty="0"/>
              <a:t>Grammar Settings</a:t>
            </a:r>
            <a:r>
              <a:rPr lang="en-US" sz="2000" dirty="0"/>
              <a:t> dialog box.</a:t>
            </a:r>
          </a:p>
          <a:p>
            <a:pPr marL="457200" indent="-457200">
              <a:buFont typeface="+mj-lt"/>
              <a:buAutoNum type="arabicPeriod" startAt="6"/>
            </a:pPr>
            <a:r>
              <a:rPr lang="en-US" sz="2000" dirty="0" smtClean="0"/>
              <a:t>Under </a:t>
            </a:r>
            <a:r>
              <a:rPr lang="en-US" sz="2000" dirty="0"/>
              <a:t>the </a:t>
            </a:r>
            <a:r>
              <a:rPr lang="en-US" sz="2000" i="1" dirty="0"/>
              <a:t>Require</a:t>
            </a:r>
            <a:r>
              <a:rPr lang="en-US" sz="2000" dirty="0"/>
              <a:t> section, click the </a:t>
            </a:r>
            <a:r>
              <a:rPr lang="en-US" sz="2000" b="1" dirty="0"/>
              <a:t>drop-down arrow</a:t>
            </a:r>
            <a:r>
              <a:rPr lang="en-US" sz="2000" dirty="0"/>
              <a:t> to change the </a:t>
            </a:r>
            <a:r>
              <a:rPr lang="en-US" sz="2000" b="1" dirty="0"/>
              <a:t>Spaces required between sentences</a:t>
            </a:r>
            <a:r>
              <a:rPr lang="en-US" sz="2000" dirty="0"/>
              <a:t> setting to </a:t>
            </a:r>
            <a:r>
              <a:rPr lang="en-US" sz="2000" b="1" dirty="0"/>
              <a:t>don’t check</a:t>
            </a:r>
            <a:r>
              <a:rPr lang="en-US" sz="2000" dirty="0"/>
              <a:t>.</a:t>
            </a:r>
          </a:p>
          <a:p>
            <a:pPr marL="457200" indent="-457200">
              <a:buFont typeface="+mj-lt"/>
              <a:buAutoNum type="arabicPeriod" startAt="6"/>
            </a:pPr>
            <a:r>
              <a:rPr lang="en-US" sz="2000" dirty="0" smtClean="0"/>
              <a:t>Scroll </a:t>
            </a:r>
            <a:r>
              <a:rPr lang="en-US" sz="2000" dirty="0"/>
              <a:t>down and disable all styles with the exception of </a:t>
            </a:r>
            <a:r>
              <a:rPr lang="en-US" sz="2000" b="1" dirty="0"/>
              <a:t>Clichés,</a:t>
            </a:r>
            <a:r>
              <a:rPr lang="en-US" sz="2000" dirty="0"/>
              <a:t> </a:t>
            </a:r>
            <a:r>
              <a:rPr lang="en-US" sz="2000" b="1" dirty="0"/>
              <a:t>Colloquialisms, and Jargons</a:t>
            </a:r>
            <a:r>
              <a:rPr lang="en-US" sz="2000" dirty="0"/>
              <a:t>. One style is kept active. Click </a:t>
            </a:r>
            <a:r>
              <a:rPr lang="en-US" sz="2000" b="1" dirty="0"/>
              <a:t>OK</a:t>
            </a:r>
            <a:r>
              <a:rPr lang="en-US" sz="2000" dirty="0"/>
              <a:t>.</a:t>
            </a:r>
          </a:p>
          <a:p>
            <a:pPr marL="457200" indent="-457200">
              <a:buFont typeface="+mj-lt"/>
              <a:buAutoNum type="arabicPeriod" startAt="6"/>
            </a:pPr>
            <a:r>
              <a:rPr lang="en-US" sz="2000" dirty="0" smtClean="0"/>
              <a:t>In </a:t>
            </a:r>
            <a:r>
              <a:rPr lang="en-US" sz="2000" dirty="0"/>
              <a:t>the </a:t>
            </a:r>
            <a:r>
              <a:rPr lang="en-US" sz="2000" i="1" dirty="0"/>
              <a:t>Word Options</a:t>
            </a:r>
            <a:r>
              <a:rPr lang="en-US" sz="2000" dirty="0"/>
              <a:t> dialog box, under </a:t>
            </a:r>
            <a:r>
              <a:rPr lang="en-US" sz="2000" i="1" dirty="0"/>
              <a:t>When Correcting Spelling and Grammar in Word</a:t>
            </a:r>
            <a:r>
              <a:rPr lang="en-US" sz="2000" dirty="0"/>
              <a:t> section, click the </a:t>
            </a:r>
            <a:r>
              <a:rPr lang="en-US" sz="2000" b="1" dirty="0"/>
              <a:t>Recheck Document</a:t>
            </a:r>
            <a:r>
              <a:rPr lang="en-US" sz="2000" dirty="0"/>
              <a:t> button. A prompt appears stating that </a:t>
            </a:r>
            <a:r>
              <a:rPr lang="en-US" sz="2000" i="1" dirty="0"/>
              <a:t>This operation resets the spelling checker and the grammar checker so that Word will recheck words and grammar you previously checked and chose to ignore. Do you want to continue?</a:t>
            </a:r>
            <a:r>
              <a:rPr lang="en-US" sz="2000" dirty="0"/>
              <a:t> Click </a:t>
            </a:r>
            <a:r>
              <a:rPr lang="en-US" sz="2000" b="1" dirty="0"/>
              <a:t>Yes</a:t>
            </a:r>
            <a:r>
              <a:rPr lang="en-US" sz="2000" dirty="0"/>
              <a:t>. Click </a:t>
            </a:r>
            <a:r>
              <a:rPr lang="en-US" sz="2000" b="1" dirty="0"/>
              <a:t>OK</a:t>
            </a:r>
            <a:r>
              <a:rPr lang="en-US" sz="2000" dirty="0"/>
              <a:t> to close the Word Options dialog box. Notice “are issued” in the second paragraph is no longer flagged. In the third paragraph, the phrase “in the amount of” is flagged with a wavy line.</a:t>
            </a:r>
          </a:p>
          <a:p>
            <a:endParaRPr lang="en-US" sz="2400" dirty="0"/>
          </a:p>
        </p:txBody>
      </p:sp>
    </p:spTree>
    <p:extLst>
      <p:ext uri="{BB962C8B-B14F-4D97-AF65-F5344CB8AC3E}">
        <p14:creationId xmlns:p14="http://schemas.microsoft.com/office/powerpoint/2010/main" val="4043413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Change the Grammar Settings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0"/>
            </a:pPr>
            <a:r>
              <a:rPr lang="en-US" sz="2000" b="1" dirty="0" smtClean="0"/>
              <a:t> </a:t>
            </a:r>
            <a:r>
              <a:rPr lang="en-US" sz="2000" dirty="0" smtClean="0"/>
              <a:t>When </a:t>
            </a:r>
            <a:r>
              <a:rPr lang="en-US" sz="2000" dirty="0"/>
              <a:t>you right-click on the phrase, the pop-up menu appears. Click </a:t>
            </a:r>
            <a:r>
              <a:rPr lang="en-US" sz="2000" b="1" dirty="0"/>
              <a:t>About This Sentence</a:t>
            </a:r>
            <a:r>
              <a:rPr lang="en-US" sz="2000" dirty="0"/>
              <a:t>. The </a:t>
            </a:r>
            <a:r>
              <a:rPr lang="en-US" sz="2000" i="1" dirty="0"/>
              <a:t>Help</a:t>
            </a:r>
            <a:r>
              <a:rPr lang="en-US" sz="2000" dirty="0"/>
              <a:t> menu appears, indicating this is a Cliché and the marked the word or phrase may be overused or unnecessary to the meaning of your sentence. To remove it, you would repeat steps 6–9 to disable Clichés, Colloquialisms, and Jargons.</a:t>
            </a:r>
          </a:p>
          <a:p>
            <a:pPr marL="457200" indent="-457200">
              <a:buFont typeface="+mj-lt"/>
              <a:buAutoNum type="arabicPeriod" startAt="10"/>
            </a:pPr>
            <a:r>
              <a:rPr lang="en-US" sz="2000" b="1" dirty="0" smtClean="0"/>
              <a:t> </a:t>
            </a:r>
            <a:r>
              <a:rPr lang="en-US" sz="2000" dirty="0" smtClean="0"/>
              <a:t>Click </a:t>
            </a:r>
            <a:r>
              <a:rPr lang="en-US" sz="2000" dirty="0"/>
              <a:t>the </a:t>
            </a:r>
            <a:r>
              <a:rPr lang="en-US" sz="2000" b="1" dirty="0"/>
              <a:t>Options</a:t>
            </a:r>
            <a:r>
              <a:rPr lang="en-US" sz="2000" dirty="0"/>
              <a:t> button in the </a:t>
            </a:r>
            <a:r>
              <a:rPr lang="en-US" sz="2000" i="1" dirty="0"/>
              <a:t>Spelling and Grammar</a:t>
            </a:r>
            <a:r>
              <a:rPr lang="en-US" sz="2000" dirty="0"/>
              <a:t> dialog box; the </a:t>
            </a:r>
            <a:r>
              <a:rPr lang="en-US" sz="2000" i="1" dirty="0"/>
              <a:t>Word Options</a:t>
            </a:r>
            <a:r>
              <a:rPr lang="en-US" sz="2000" dirty="0"/>
              <a:t> dialog box opens in Backstage view. Select </a:t>
            </a:r>
            <a:r>
              <a:rPr lang="en-US" sz="2000" b="1" dirty="0"/>
              <a:t>Proofing</a:t>
            </a:r>
            <a:r>
              <a:rPr lang="en-US" sz="2000" dirty="0"/>
              <a:t> in the left pane and, in the </a:t>
            </a:r>
            <a:r>
              <a:rPr lang="en-US" sz="2000" i="1" dirty="0"/>
              <a:t>When Correcting Spelling and Grammar in Word</a:t>
            </a:r>
            <a:r>
              <a:rPr lang="en-US" sz="2000" dirty="0"/>
              <a:t> section, click the </a:t>
            </a:r>
            <a:r>
              <a:rPr lang="en-US" sz="2000" b="1" dirty="0"/>
              <a:t>Writing Style </a:t>
            </a:r>
            <a:r>
              <a:rPr lang="en-US" sz="2000" dirty="0"/>
              <a:t>command box</a:t>
            </a:r>
            <a:r>
              <a:rPr lang="en-US" sz="2000" b="1" dirty="0"/>
              <a:t> drop-down arrow</a:t>
            </a:r>
            <a:r>
              <a:rPr lang="en-US" sz="2000" dirty="0"/>
              <a:t> and select </a:t>
            </a:r>
            <a:r>
              <a:rPr lang="en-US" sz="2000" b="1" dirty="0"/>
              <a:t>Grammar Only </a:t>
            </a:r>
            <a:r>
              <a:rPr lang="en-US" sz="2000" dirty="0"/>
              <a:t>to set the tool for checking the document’s grammar. Click </a:t>
            </a:r>
            <a:r>
              <a:rPr lang="en-US" sz="2000" b="1" dirty="0"/>
              <a:t>OK</a:t>
            </a:r>
            <a:r>
              <a:rPr lang="en-US" sz="2000" dirty="0"/>
              <a:t> to apply your changes.</a:t>
            </a:r>
          </a:p>
          <a:p>
            <a:pPr marL="457200" indent="-457200">
              <a:buFont typeface="+mj-lt"/>
              <a:buAutoNum type="arabicPeriod" startAt="10"/>
            </a:pPr>
            <a:r>
              <a:rPr lang="en-US" sz="2000" b="1" dirty="0" smtClean="0"/>
              <a:t> SAVE</a:t>
            </a:r>
            <a:r>
              <a:rPr lang="en-US" sz="2000" dirty="0" smtClean="0"/>
              <a:t> </a:t>
            </a:r>
            <a:r>
              <a:rPr lang="en-US" sz="2000" dirty="0"/>
              <a:t>your document in your USB flash drive in the lesson folder.</a:t>
            </a:r>
          </a:p>
          <a:p>
            <a:r>
              <a:rPr lang="en-US" sz="2000" b="1" dirty="0"/>
              <a:t>LEAVE</a:t>
            </a:r>
            <a:r>
              <a:rPr lang="en-US" sz="2000" dirty="0"/>
              <a:t> the document open to use in the next exercise.</a:t>
            </a:r>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20073405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smtClean="0"/>
              <a:t>Configuring AutoCorrect Settings</a:t>
            </a:r>
            <a:endParaRPr lang="en-US" b="1" dirty="0"/>
          </a:p>
        </p:txBody>
      </p:sp>
      <p:sp>
        <p:nvSpPr>
          <p:cNvPr id="21506" name="Rectangle 3"/>
          <p:cNvSpPr>
            <a:spLocks noGrp="1" noChangeArrowheads="1"/>
          </p:cNvSpPr>
          <p:nvPr>
            <p:ph type="body" idx="1"/>
          </p:nvPr>
        </p:nvSpPr>
        <p:spPr>
          <a:xfrm>
            <a:off x="457200" y="1600200"/>
            <a:ext cx="8229600" cy="4876800"/>
          </a:xfrm>
        </p:spPr>
        <p:txBody>
          <a:bodyPr/>
          <a:lstStyle/>
          <a:p>
            <a:r>
              <a:rPr lang="en-US" sz="2300" dirty="0" smtClean="0"/>
              <a:t>The </a:t>
            </a:r>
            <a:r>
              <a:rPr lang="en-US" sz="2300" dirty="0"/>
              <a:t>Prooﬁng pane of the Word Options dialog box also contains Word’s AutoCorrect setting options. </a:t>
            </a:r>
            <a:endParaRPr lang="en-US" sz="2300" dirty="0" smtClean="0"/>
          </a:p>
          <a:p>
            <a:pPr>
              <a:spcBef>
                <a:spcPts val="400"/>
              </a:spcBef>
            </a:pPr>
            <a:r>
              <a:rPr lang="en-US" sz="2300" b="1" i="1" dirty="0" smtClean="0"/>
              <a:t>AutoCorrect</a:t>
            </a:r>
            <a:r>
              <a:rPr lang="en-US" sz="2300" dirty="0" smtClean="0"/>
              <a:t> </a:t>
            </a:r>
            <a:r>
              <a:rPr lang="en-US" sz="2300" dirty="0"/>
              <a:t>is a feature that replaces symbols, commonly misspelled words, and abbreviations for specific text strings. </a:t>
            </a:r>
            <a:endParaRPr lang="en-US" sz="2300" dirty="0" smtClean="0"/>
          </a:p>
          <a:p>
            <a:pPr>
              <a:spcBef>
                <a:spcPts val="400"/>
              </a:spcBef>
            </a:pPr>
            <a:r>
              <a:rPr lang="en-US" sz="2300" dirty="0" smtClean="0"/>
              <a:t>You </a:t>
            </a:r>
            <a:r>
              <a:rPr lang="en-US" sz="2300" dirty="0"/>
              <a:t>can manage the list of exceptions in the AutoCorrect Exceptions dialog box, such as, the not capitalizing the first letter of an abbreviation; for example, etc. </a:t>
            </a:r>
            <a:endParaRPr lang="en-US" sz="2300" dirty="0" smtClean="0"/>
          </a:p>
          <a:p>
            <a:pPr>
              <a:spcBef>
                <a:spcPts val="400"/>
              </a:spcBef>
            </a:pPr>
            <a:r>
              <a:rPr lang="en-US" sz="2300" dirty="0" smtClean="0"/>
              <a:t>AutoCorrect </a:t>
            </a:r>
            <a:r>
              <a:rPr lang="en-US" sz="2300" dirty="0"/>
              <a:t>is on by default, but you can use the AutoCorrect options to disable or enable the feature. </a:t>
            </a:r>
            <a:endParaRPr lang="en-US" sz="2300" dirty="0" smtClean="0"/>
          </a:p>
          <a:p>
            <a:pPr>
              <a:spcBef>
                <a:spcPts val="400"/>
              </a:spcBef>
            </a:pPr>
            <a:r>
              <a:rPr lang="en-US" sz="2300" dirty="0" smtClean="0"/>
              <a:t>In </a:t>
            </a:r>
            <a:r>
              <a:rPr lang="en-US" sz="2300" dirty="0"/>
              <a:t>this lesson, you learn to use AutoCorrect to replace text and insert symbols in your document, and you practice turning the AutoCorrect feature on and off</a:t>
            </a:r>
            <a:r>
              <a:rPr lang="en-US" sz="2300" dirty="0" smtClean="0"/>
              <a:t>.</a:t>
            </a:r>
            <a:endParaRPr lang="en-US" sz="2300" dirty="0"/>
          </a:p>
        </p:txBody>
      </p:sp>
    </p:spTree>
    <p:extLst>
      <p:ext uri="{BB962C8B-B14F-4D97-AF65-F5344CB8AC3E}">
        <p14:creationId xmlns:p14="http://schemas.microsoft.com/office/powerpoint/2010/main" val="2159589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Configure AutoCorrect Options</a:t>
            </a:r>
          </a:p>
        </p:txBody>
      </p:sp>
      <p:sp>
        <p:nvSpPr>
          <p:cNvPr id="21506" name="Rectangle 3"/>
          <p:cNvSpPr>
            <a:spLocks noGrp="1" noChangeArrowheads="1"/>
          </p:cNvSpPr>
          <p:nvPr>
            <p:ph type="body" idx="1"/>
          </p:nvPr>
        </p:nvSpPr>
        <p:spPr>
          <a:xfrm>
            <a:off x="457200" y="1600200"/>
            <a:ext cx="8229600" cy="4876800"/>
          </a:xfrm>
        </p:spPr>
        <p:txBody>
          <a:bodyPr/>
          <a:lstStyle/>
          <a:p>
            <a:r>
              <a:rPr lang="en-US" sz="2200" b="1" dirty="0" smtClean="0"/>
              <a:t>USE</a:t>
            </a:r>
            <a:r>
              <a:rPr lang="en-US" sz="2200" dirty="0" smtClean="0"/>
              <a:t> </a:t>
            </a:r>
            <a:r>
              <a:rPr lang="en-US" sz="2200" dirty="0"/>
              <a:t>the document from the previous exercise.</a:t>
            </a:r>
          </a:p>
          <a:p>
            <a:pPr marL="457200" indent="-457200">
              <a:buFont typeface="+mj-lt"/>
              <a:buAutoNum type="arabicPeriod"/>
            </a:pPr>
            <a:r>
              <a:rPr lang="en-US" sz="2200" dirty="0" smtClean="0"/>
              <a:t>Click </a:t>
            </a:r>
            <a:r>
              <a:rPr lang="en-US" sz="2200" dirty="0"/>
              <a:t>the </a:t>
            </a:r>
            <a:r>
              <a:rPr lang="en-US" sz="2200" b="1" dirty="0"/>
              <a:t>File</a:t>
            </a:r>
            <a:r>
              <a:rPr lang="en-US" sz="2200" dirty="0"/>
              <a:t> tab to open the Backstage view.</a:t>
            </a:r>
          </a:p>
          <a:p>
            <a:pPr marL="457200" indent="-457200">
              <a:buFont typeface="+mj-lt"/>
              <a:buAutoNum type="arabicPeriod"/>
            </a:pPr>
            <a:r>
              <a:rPr lang="en-US" sz="2200" dirty="0" smtClean="0"/>
              <a:t>Click </a:t>
            </a:r>
            <a:r>
              <a:rPr lang="en-US" sz="2200" dirty="0"/>
              <a:t>the </a:t>
            </a:r>
            <a:r>
              <a:rPr lang="en-US" sz="2200" b="1" dirty="0"/>
              <a:t>Options</a:t>
            </a:r>
            <a:r>
              <a:rPr lang="en-US" sz="2200" dirty="0"/>
              <a:t> button to display the </a:t>
            </a:r>
            <a:r>
              <a:rPr lang="en-US" sz="2200" i="1" dirty="0"/>
              <a:t>Word Options</a:t>
            </a:r>
            <a:r>
              <a:rPr lang="en-US" sz="2200" dirty="0"/>
              <a:t> dialog box.</a:t>
            </a:r>
          </a:p>
          <a:p>
            <a:pPr marL="457200" indent="-457200">
              <a:buFont typeface="+mj-lt"/>
              <a:buAutoNum type="arabicPeriod"/>
            </a:pPr>
            <a:r>
              <a:rPr lang="en-US" sz="2200" dirty="0" smtClean="0"/>
              <a:t>Click </a:t>
            </a:r>
            <a:r>
              <a:rPr lang="en-US" sz="2200" b="1" dirty="0"/>
              <a:t>Proofing</a:t>
            </a:r>
            <a:r>
              <a:rPr lang="en-US" sz="2200" dirty="0"/>
              <a:t> on the left pane to display the Proofing options in the right pane of the screen.</a:t>
            </a:r>
          </a:p>
          <a:p>
            <a:pPr marL="457200" indent="-457200">
              <a:buFont typeface="+mj-lt"/>
              <a:buAutoNum type="arabicPeriod"/>
            </a:pPr>
            <a:r>
              <a:rPr lang="en-US" sz="2200" dirty="0" smtClean="0"/>
              <a:t>Click </a:t>
            </a:r>
            <a:r>
              <a:rPr lang="en-US" sz="2200" dirty="0"/>
              <a:t>the </a:t>
            </a:r>
            <a:r>
              <a:rPr lang="en-US" sz="2200" b="1" dirty="0"/>
              <a:t>AutoCorrect Options</a:t>
            </a:r>
            <a:r>
              <a:rPr lang="en-US" sz="2200" dirty="0"/>
              <a:t> </a:t>
            </a:r>
            <a:r>
              <a:rPr lang="en-US" sz="2200" dirty="0" smtClean="0"/>
              <a:t/>
            </a:r>
            <a:br>
              <a:rPr lang="en-US" sz="2200" dirty="0" smtClean="0"/>
            </a:br>
            <a:r>
              <a:rPr lang="en-US" sz="2200" dirty="0" smtClean="0"/>
              <a:t>button </a:t>
            </a:r>
            <a:r>
              <a:rPr lang="en-US" sz="2200" dirty="0"/>
              <a:t>to display the </a:t>
            </a:r>
            <a:r>
              <a:rPr lang="en-US" sz="2200" dirty="0" smtClean="0"/>
              <a:t/>
            </a:r>
            <a:br>
              <a:rPr lang="en-US" sz="2200" dirty="0" smtClean="0"/>
            </a:br>
            <a:r>
              <a:rPr lang="en-US" sz="2200" i="1" dirty="0" smtClean="0"/>
              <a:t>AutoCorrect</a:t>
            </a:r>
            <a:r>
              <a:rPr lang="en-US" sz="2200" dirty="0" smtClean="0"/>
              <a:t> </a:t>
            </a:r>
            <a:r>
              <a:rPr lang="en-US" sz="2200" dirty="0"/>
              <a:t>dialog box with </a:t>
            </a:r>
            <a:r>
              <a:rPr lang="en-US" sz="2200" dirty="0" smtClean="0"/>
              <a:t/>
            </a:r>
            <a:br>
              <a:rPr lang="en-US" sz="2200" dirty="0" smtClean="0"/>
            </a:br>
            <a:r>
              <a:rPr lang="en-US" sz="2200" dirty="0" smtClean="0"/>
              <a:t>the </a:t>
            </a:r>
            <a:r>
              <a:rPr lang="en-US" sz="2200" i="1" dirty="0"/>
              <a:t>AutoCorrect </a:t>
            </a:r>
            <a:r>
              <a:rPr lang="en-US" sz="2200" dirty="0"/>
              <a:t>tab open, as </a:t>
            </a:r>
            <a:r>
              <a:rPr lang="en-US" sz="2200" dirty="0" smtClean="0"/>
              <a:t/>
            </a:r>
            <a:br>
              <a:rPr lang="en-US" sz="2200" dirty="0" smtClean="0"/>
            </a:br>
            <a:r>
              <a:rPr lang="en-US" sz="2200" dirty="0" smtClean="0"/>
              <a:t>shown at right. </a:t>
            </a:r>
            <a:r>
              <a:rPr lang="en-US" sz="2200" dirty="0"/>
              <a:t>Notice that </a:t>
            </a:r>
            <a:r>
              <a:rPr lang="en-US" sz="2200" dirty="0" smtClean="0"/>
              <a:t/>
            </a:r>
            <a:br>
              <a:rPr lang="en-US" sz="2200" dirty="0" smtClean="0"/>
            </a:br>
            <a:r>
              <a:rPr lang="en-US" sz="2200" dirty="0" smtClean="0"/>
              <a:t>the </a:t>
            </a:r>
            <a:r>
              <a:rPr lang="en-US" sz="2200" dirty="0"/>
              <a:t>dialog box title indicates </a:t>
            </a:r>
            <a:r>
              <a:rPr lang="en-US" sz="2200" dirty="0" smtClean="0"/>
              <a:t/>
            </a:r>
            <a:br>
              <a:rPr lang="en-US" sz="2200" dirty="0" smtClean="0"/>
            </a:br>
            <a:r>
              <a:rPr lang="en-US" sz="2200" dirty="0" smtClean="0"/>
              <a:t>that </a:t>
            </a:r>
            <a:r>
              <a:rPr lang="en-US" sz="2200" dirty="0"/>
              <a:t>the program is set to check and correct text based on U.S. English. </a:t>
            </a:r>
          </a:p>
        </p:txBody>
      </p:sp>
      <p:pic>
        <p:nvPicPr>
          <p:cNvPr id="2" name="Picture 1" descr="09.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103" y="3284984"/>
            <a:ext cx="4153437" cy="2099816"/>
          </a:xfrm>
          <a:prstGeom prst="rect">
            <a:avLst/>
          </a:prstGeom>
        </p:spPr>
      </p:pic>
    </p:spTree>
    <p:extLst>
      <p:ext uri="{BB962C8B-B14F-4D97-AF65-F5344CB8AC3E}">
        <p14:creationId xmlns:p14="http://schemas.microsoft.com/office/powerpoint/2010/main" val="447037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Configure AutoCorrect Options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spcBef>
                <a:spcPts val="400"/>
              </a:spcBef>
              <a:buFont typeface="+mj-lt"/>
              <a:buAutoNum type="arabicPeriod" startAt="5"/>
            </a:pPr>
            <a:r>
              <a:rPr lang="en-US" sz="2200" dirty="0" smtClean="0"/>
              <a:t>You </a:t>
            </a:r>
            <a:r>
              <a:rPr lang="en-US" sz="2200" dirty="0"/>
              <a:t>want AutoText to replace the typed abbreviation </a:t>
            </a:r>
            <a:r>
              <a:rPr lang="en-US" sz="2200" i="1" dirty="0"/>
              <a:t>BYA</a:t>
            </a:r>
            <a:r>
              <a:rPr lang="en-US" sz="2200" dirty="0"/>
              <a:t>, with the full name, </a:t>
            </a:r>
            <a:r>
              <a:rPr lang="en-US" sz="2200" i="1" dirty="0"/>
              <a:t>Blue Yonder Airlines</a:t>
            </a:r>
            <a:r>
              <a:rPr lang="en-US" sz="2200" dirty="0"/>
              <a:t>, so you can save time keying in text. In the </a:t>
            </a:r>
            <a:r>
              <a:rPr lang="en-US" sz="2200" i="1" dirty="0"/>
              <a:t>Replace</a:t>
            </a:r>
            <a:r>
              <a:rPr lang="en-US" sz="2200" dirty="0"/>
              <a:t> box, key </a:t>
            </a:r>
            <a:r>
              <a:rPr lang="en-US" sz="2200" b="1" dirty="0"/>
              <a:t>BYA</a:t>
            </a:r>
            <a:r>
              <a:rPr lang="en-US" sz="2200" dirty="0"/>
              <a:t>. In the </a:t>
            </a:r>
            <a:r>
              <a:rPr lang="en-US" sz="2200" i="1" dirty="0"/>
              <a:t>With</a:t>
            </a:r>
            <a:r>
              <a:rPr lang="en-US" sz="2200" dirty="0"/>
              <a:t> box, key </a:t>
            </a:r>
            <a:r>
              <a:rPr lang="en-US" sz="2200" b="1" dirty="0"/>
              <a:t>Blue Yonder Airlines</a:t>
            </a:r>
            <a:r>
              <a:rPr lang="en-US" sz="2200" dirty="0"/>
              <a:t>.</a:t>
            </a:r>
          </a:p>
          <a:p>
            <a:pPr marL="457200" indent="-457200">
              <a:spcBef>
                <a:spcPts val="400"/>
              </a:spcBef>
              <a:buFont typeface="+mj-lt"/>
              <a:buAutoNum type="arabicPeriod" startAt="5"/>
            </a:pPr>
            <a:r>
              <a:rPr lang="en-US" sz="2200" dirty="0" smtClean="0"/>
              <a:t>Check </a:t>
            </a:r>
            <a:r>
              <a:rPr lang="en-US" sz="2200" dirty="0"/>
              <a:t>that you have spelled the replacement text correctly, then click the </a:t>
            </a:r>
            <a:r>
              <a:rPr lang="en-US" sz="2200" b="1" dirty="0"/>
              <a:t>Add</a:t>
            </a:r>
            <a:r>
              <a:rPr lang="en-US" sz="2200" dirty="0"/>
              <a:t> button to add your AutoText replacement to the list. Click </a:t>
            </a:r>
            <a:r>
              <a:rPr lang="en-US" sz="2200" b="1" dirty="0"/>
              <a:t>OK</a:t>
            </a:r>
            <a:r>
              <a:rPr lang="en-US" sz="2200" dirty="0"/>
              <a:t> to close the </a:t>
            </a:r>
            <a:r>
              <a:rPr lang="en-US" sz="2200" i="1" dirty="0"/>
              <a:t>AutoCorrect</a:t>
            </a:r>
            <a:r>
              <a:rPr lang="en-US" sz="2200" dirty="0"/>
              <a:t> dialog box, and then click </a:t>
            </a:r>
            <a:r>
              <a:rPr lang="en-US" sz="2200" b="1" dirty="0"/>
              <a:t>OK</a:t>
            </a:r>
            <a:r>
              <a:rPr lang="en-US" sz="2200" dirty="0"/>
              <a:t> to close the </a:t>
            </a:r>
            <a:r>
              <a:rPr lang="en-US" sz="2200" i="1" dirty="0"/>
              <a:t>Word Options</a:t>
            </a:r>
            <a:r>
              <a:rPr lang="en-US" sz="2200" dirty="0"/>
              <a:t> dialog </a:t>
            </a:r>
            <a:r>
              <a:rPr lang="en-US" sz="2200" dirty="0" smtClean="0"/>
              <a:t>box.</a:t>
            </a:r>
            <a:endParaRPr lang="en-US" sz="2200" dirty="0"/>
          </a:p>
          <a:p>
            <a:pPr marL="457200" indent="-457200">
              <a:spcBef>
                <a:spcPts val="400"/>
              </a:spcBef>
              <a:buFont typeface="+mj-lt"/>
              <a:buAutoNum type="arabicPeriod" startAt="5"/>
            </a:pPr>
            <a:r>
              <a:rPr lang="en-US" sz="2200" dirty="0" smtClean="0"/>
              <a:t>In </a:t>
            </a:r>
            <a:r>
              <a:rPr lang="en-US" sz="2200" dirty="0"/>
              <a:t>the first paragraph at end of first sentence, place your insertion point after </a:t>
            </a:r>
            <a:r>
              <a:rPr lang="en-US" sz="2200" i="1" dirty="0"/>
              <a:t>r </a:t>
            </a:r>
            <a:r>
              <a:rPr lang="en-US" sz="2200" dirty="0"/>
              <a:t>in</a:t>
            </a:r>
            <a:r>
              <a:rPr lang="en-US" sz="2200" i="1" dirty="0"/>
              <a:t> for </a:t>
            </a:r>
            <a:r>
              <a:rPr lang="en-US" sz="2200" dirty="0"/>
              <a:t>and</a:t>
            </a:r>
            <a:r>
              <a:rPr lang="en-US" sz="2200" i="1" dirty="0"/>
              <a:t> </a:t>
            </a:r>
            <a:r>
              <a:rPr lang="en-US" sz="2200" dirty="0"/>
              <a:t>press the</a:t>
            </a:r>
            <a:r>
              <a:rPr lang="en-US" sz="2200" i="1" dirty="0"/>
              <a:t> </a:t>
            </a:r>
            <a:r>
              <a:rPr lang="en-US" sz="2200" b="1" dirty="0"/>
              <a:t>Spacebar</a:t>
            </a:r>
            <a:r>
              <a:rPr lang="en-US" sz="2200" i="1" dirty="0"/>
              <a:t> </a:t>
            </a:r>
            <a:r>
              <a:rPr lang="en-US" sz="2200" dirty="0"/>
              <a:t>once.</a:t>
            </a:r>
          </a:p>
          <a:p>
            <a:pPr marL="457200" indent="-457200">
              <a:spcBef>
                <a:spcPts val="400"/>
              </a:spcBef>
              <a:buFont typeface="+mj-lt"/>
              <a:buAutoNum type="arabicPeriod" startAt="5"/>
            </a:pPr>
            <a:r>
              <a:rPr lang="en-US" sz="2200" dirty="0" smtClean="0"/>
              <a:t>Key </a:t>
            </a:r>
            <a:r>
              <a:rPr lang="en-US" sz="2200" b="1" dirty="0"/>
              <a:t>BYA</a:t>
            </a:r>
            <a:r>
              <a:rPr lang="en-US" sz="2200" dirty="0"/>
              <a:t> and press the </a:t>
            </a:r>
            <a:r>
              <a:rPr lang="en-US" sz="2200" b="1" dirty="0"/>
              <a:t>Spacebar</a:t>
            </a:r>
            <a:r>
              <a:rPr lang="en-US" sz="2200" dirty="0"/>
              <a:t> once. BYA is replaced with Blue Yonder Airlines. Delete the extra space before the punctuation</a:t>
            </a:r>
            <a:r>
              <a:rPr lang="en-US" sz="2200" dirty="0" smtClean="0"/>
              <a:t>.</a:t>
            </a:r>
            <a:endParaRPr lang="en-US" sz="2200" dirty="0"/>
          </a:p>
        </p:txBody>
      </p:sp>
    </p:spTree>
    <p:extLst>
      <p:ext uri="{BB962C8B-B14F-4D97-AF65-F5344CB8AC3E}">
        <p14:creationId xmlns:p14="http://schemas.microsoft.com/office/powerpoint/2010/main" val="126355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Configure AutoCorrect Options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9"/>
            </a:pPr>
            <a:r>
              <a:rPr lang="en-US" sz="2400" dirty="0" smtClean="0"/>
              <a:t>Repeat </a:t>
            </a:r>
            <a:r>
              <a:rPr lang="en-US" sz="2400" dirty="0"/>
              <a:t>steps 1–4 to open the </a:t>
            </a:r>
            <a:r>
              <a:rPr lang="en-US" sz="2400" i="1" dirty="0"/>
              <a:t>AutoCorrect Options</a:t>
            </a:r>
            <a:r>
              <a:rPr lang="en-US" sz="2400" dirty="0"/>
              <a:t> dialog box.</a:t>
            </a:r>
          </a:p>
          <a:p>
            <a:pPr marL="457200" indent="-457200">
              <a:buFont typeface="+mj-lt"/>
              <a:buAutoNum type="arabicPeriod" startAt="9"/>
            </a:pPr>
            <a:r>
              <a:rPr lang="en-US" sz="2400" b="1" dirty="0" smtClean="0"/>
              <a:t> </a:t>
            </a:r>
            <a:r>
              <a:rPr lang="en-US" sz="2400" dirty="0" smtClean="0"/>
              <a:t>In </a:t>
            </a:r>
            <a:r>
              <a:rPr lang="en-US" sz="2400" dirty="0"/>
              <a:t>the </a:t>
            </a:r>
            <a:r>
              <a:rPr lang="en-US" sz="2400" i="1" dirty="0"/>
              <a:t>Replace</a:t>
            </a:r>
            <a:r>
              <a:rPr lang="en-US" sz="2400" dirty="0"/>
              <a:t> box, key </a:t>
            </a:r>
            <a:r>
              <a:rPr lang="en-US" sz="2400" b="1" dirty="0"/>
              <a:t>BYA</a:t>
            </a:r>
            <a:r>
              <a:rPr lang="en-US" sz="2400" dirty="0"/>
              <a:t>. BYA and Blue Yonder Airlines is highlighted in the list of AutoText exceptions, as shown </a:t>
            </a:r>
            <a:r>
              <a:rPr lang="en-US" sz="2400" dirty="0" smtClean="0"/>
              <a:t>below. </a:t>
            </a:r>
            <a:r>
              <a:rPr lang="en-US" sz="2400" dirty="0"/>
              <a:t>Click the </a:t>
            </a:r>
            <a:r>
              <a:rPr lang="en-US" sz="2400" b="1" dirty="0"/>
              <a:t>Delete</a:t>
            </a:r>
            <a:r>
              <a:rPr lang="en-US" sz="2400" dirty="0"/>
              <a:t> </a:t>
            </a:r>
            <a:r>
              <a:rPr lang="en-US" sz="2400" dirty="0" smtClean="0"/>
              <a:t/>
            </a:r>
            <a:br>
              <a:rPr lang="en-US" sz="2400" dirty="0" smtClean="0"/>
            </a:br>
            <a:r>
              <a:rPr lang="en-US" sz="2400" dirty="0" smtClean="0"/>
              <a:t>button </a:t>
            </a:r>
            <a:r>
              <a:rPr lang="en-US" sz="2400" dirty="0"/>
              <a:t>to remove the </a:t>
            </a:r>
            <a:r>
              <a:rPr lang="en-US" sz="2400" dirty="0" smtClean="0"/>
              <a:t/>
            </a:r>
            <a:br>
              <a:rPr lang="en-US" sz="2400" dirty="0" smtClean="0"/>
            </a:br>
            <a:r>
              <a:rPr lang="en-US" sz="2400" dirty="0" smtClean="0"/>
              <a:t>highlighted </a:t>
            </a:r>
            <a:r>
              <a:rPr lang="en-US" sz="2400" dirty="0"/>
              <a:t>entries. </a:t>
            </a:r>
            <a:r>
              <a:rPr lang="en-US" sz="2400" dirty="0" smtClean="0"/>
              <a:t/>
            </a:r>
            <a:br>
              <a:rPr lang="en-US" sz="2400" dirty="0" smtClean="0"/>
            </a:br>
            <a:r>
              <a:rPr lang="en-US" sz="2400" dirty="0" smtClean="0"/>
              <a:t>Now</a:t>
            </a:r>
            <a:r>
              <a:rPr lang="en-US" sz="2400" dirty="0"/>
              <a:t>, if you key BYA in </a:t>
            </a:r>
            <a:r>
              <a:rPr lang="en-US" sz="2400" dirty="0" smtClean="0"/>
              <a:t/>
            </a:r>
            <a:br>
              <a:rPr lang="en-US" sz="2400" dirty="0" smtClean="0"/>
            </a:br>
            <a:r>
              <a:rPr lang="en-US" sz="2400" dirty="0" smtClean="0"/>
              <a:t>your </a:t>
            </a:r>
            <a:r>
              <a:rPr lang="en-US" sz="2400" dirty="0"/>
              <a:t>document and </a:t>
            </a:r>
            <a:r>
              <a:rPr lang="en-US" sz="2400" dirty="0" smtClean="0"/>
              <a:t/>
            </a:r>
            <a:br>
              <a:rPr lang="en-US" sz="2400" dirty="0" smtClean="0"/>
            </a:br>
            <a:r>
              <a:rPr lang="en-US" sz="2400" dirty="0" smtClean="0"/>
              <a:t>press </a:t>
            </a:r>
            <a:r>
              <a:rPr lang="en-US" sz="2400" dirty="0"/>
              <a:t>the </a:t>
            </a:r>
            <a:r>
              <a:rPr lang="en-US" sz="2400" b="1" dirty="0"/>
              <a:t>Spacebar</a:t>
            </a:r>
            <a:r>
              <a:rPr lang="en-US" sz="2400" dirty="0"/>
              <a:t>, </a:t>
            </a:r>
            <a:r>
              <a:rPr lang="en-US" sz="2400" dirty="0" smtClean="0"/>
              <a:t/>
            </a:r>
            <a:br>
              <a:rPr lang="en-US" sz="2400" dirty="0" smtClean="0"/>
            </a:br>
            <a:r>
              <a:rPr lang="en-US" sz="2400" dirty="0" smtClean="0"/>
              <a:t>no </a:t>
            </a:r>
            <a:r>
              <a:rPr lang="en-US" sz="2400" dirty="0"/>
              <a:t>action will occur</a:t>
            </a:r>
            <a:r>
              <a:rPr lang="en-US" sz="2400" dirty="0" smtClean="0"/>
              <a:t>.</a:t>
            </a:r>
            <a:endParaRPr lang="en-US" sz="2400" dirty="0"/>
          </a:p>
        </p:txBody>
      </p:sp>
      <p:pic>
        <p:nvPicPr>
          <p:cNvPr id="2" name="Picture 1" descr="09.0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4640" y="3271520"/>
            <a:ext cx="4436051" cy="2791920"/>
          </a:xfrm>
          <a:prstGeom prst="rect">
            <a:avLst/>
          </a:prstGeom>
        </p:spPr>
      </p:pic>
    </p:spTree>
    <p:extLst>
      <p:ext uri="{BB962C8B-B14F-4D97-AF65-F5344CB8AC3E}">
        <p14:creationId xmlns:p14="http://schemas.microsoft.com/office/powerpoint/2010/main" val="2157224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Configure AutoCorrect Options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1"/>
            </a:pPr>
            <a:r>
              <a:rPr lang="en-US" sz="2400" b="1" dirty="0" smtClean="0"/>
              <a:t> SAVE</a:t>
            </a:r>
            <a:r>
              <a:rPr lang="en-US" sz="2400" dirty="0" smtClean="0"/>
              <a:t> </a:t>
            </a:r>
            <a:r>
              <a:rPr lang="en-US" sz="2400" dirty="0"/>
              <a:t>the file as </a:t>
            </a:r>
            <a:r>
              <a:rPr lang="en-US" sz="2400" b="1" i="1" dirty="0"/>
              <a:t>employment_offer1</a:t>
            </a:r>
            <a:r>
              <a:rPr lang="en-US" sz="2400" dirty="0"/>
              <a:t> in your USB flash drive in the lesson folder.</a:t>
            </a:r>
          </a:p>
          <a:p>
            <a:pPr marL="457200" indent="-457200">
              <a:buFont typeface="+mj-lt"/>
              <a:buAutoNum type="arabicPeriod" startAt="11"/>
            </a:pPr>
            <a:r>
              <a:rPr lang="en-US" sz="2400" b="1" dirty="0" smtClean="0"/>
              <a:t> Double</a:t>
            </a:r>
            <a:r>
              <a:rPr lang="en-US" sz="2400" b="1" dirty="0"/>
              <a:t>-click</a:t>
            </a:r>
            <a:r>
              <a:rPr lang="en-US" sz="2400" dirty="0"/>
              <a:t> the Blue Yonder Airlines header to open the </a:t>
            </a:r>
            <a:r>
              <a:rPr lang="en-US" sz="2400" i="1" dirty="0"/>
              <a:t>Header and Footer Tools Design</a:t>
            </a:r>
            <a:r>
              <a:rPr lang="en-US" sz="2400" dirty="0"/>
              <a:t> tab. Place your insertion point after the </a:t>
            </a:r>
            <a:r>
              <a:rPr lang="en-US" sz="2400" i="1" dirty="0"/>
              <a:t>s</a:t>
            </a:r>
            <a:r>
              <a:rPr lang="en-US" sz="2400" dirty="0"/>
              <a:t> in Airlines in the heading. Blue Yonder Airlines is the trademark name for the company and requires the trademark symbol after the name.</a:t>
            </a:r>
          </a:p>
          <a:p>
            <a:pPr marL="457200" indent="-457200">
              <a:buFont typeface="+mj-lt"/>
              <a:buAutoNum type="arabicPeriod" startAt="11"/>
            </a:pPr>
            <a:r>
              <a:rPr lang="en-US" sz="2400" b="1" dirty="0" smtClean="0"/>
              <a:t> </a:t>
            </a:r>
            <a:r>
              <a:rPr lang="en-US" sz="2400" dirty="0" smtClean="0"/>
              <a:t>Key </a:t>
            </a:r>
            <a:r>
              <a:rPr lang="en-US" sz="2400" b="1" dirty="0"/>
              <a:t>(tm)</a:t>
            </a:r>
            <a:r>
              <a:rPr lang="en-US" sz="2400" dirty="0"/>
              <a:t> to insert the trademark symbol after </a:t>
            </a:r>
            <a:r>
              <a:rPr lang="en-US" sz="2400" i="1" dirty="0"/>
              <a:t>Airlines</a:t>
            </a:r>
            <a:r>
              <a:rPr lang="en-US" sz="2400" dirty="0"/>
              <a:t>. Insert the trademark symbol in the document.</a:t>
            </a:r>
          </a:p>
          <a:p>
            <a:endParaRPr lang="en-US" sz="2400" dirty="0"/>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2465875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smtClean="0">
                <a:ea typeface="+mj-ea"/>
                <a:cs typeface="+mj-cs"/>
              </a:rPr>
              <a:t>Objectives</a:t>
            </a:r>
            <a:endParaRPr lang="en-US" dirty="0" smtClean="0">
              <a:ea typeface="+mj-ea"/>
              <a:cs typeface="+mj-cs"/>
            </a:endParaRPr>
          </a:p>
        </p:txBody>
      </p:sp>
      <p:pic>
        <p:nvPicPr>
          <p:cNvPr id="2" name="Picture 1" descr="09.skillMatrix.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556793"/>
            <a:ext cx="8076128" cy="233558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Configure AutoCorrect Options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4"/>
            </a:pPr>
            <a:r>
              <a:rPr lang="en-US" sz="2400" b="1" dirty="0" smtClean="0"/>
              <a:t> </a:t>
            </a:r>
            <a:r>
              <a:rPr lang="en-US" sz="2400" dirty="0" smtClean="0"/>
              <a:t>By </a:t>
            </a:r>
            <a:r>
              <a:rPr lang="en-US" sz="2400" dirty="0"/>
              <a:t>default, the AutoCorrect Options are enabled. To disable AutoCorrect, repeat steps 1–4 to open the AutoCorrect Options dialog box. Click to </a:t>
            </a:r>
            <a:r>
              <a:rPr lang="en-US" sz="2400" b="1" dirty="0"/>
              <a:t>clear the check mark</a:t>
            </a:r>
            <a:r>
              <a:rPr lang="en-US" sz="2400" dirty="0"/>
              <a:t> from </a:t>
            </a:r>
            <a:r>
              <a:rPr lang="en-US" sz="2400" i="1" dirty="0"/>
              <a:t>Replace text as you type</a:t>
            </a:r>
            <a:r>
              <a:rPr lang="en-US" sz="2400" dirty="0"/>
              <a:t>. The feature is off and the </a:t>
            </a:r>
            <a:r>
              <a:rPr lang="en-US" sz="2400" i="1" dirty="0"/>
              <a:t>Automatically Use Suggestions from the Spelling Checker</a:t>
            </a:r>
            <a:r>
              <a:rPr lang="en-US" sz="2400" dirty="0"/>
              <a:t> option is shaded gray to show that it’s unavailable. To enable the AutoCorrect function, click the </a:t>
            </a:r>
            <a:r>
              <a:rPr lang="en-US" sz="2400" b="1" dirty="0"/>
              <a:t>check box </a:t>
            </a:r>
            <a:r>
              <a:rPr lang="en-US" sz="2400" dirty="0"/>
              <a:t>again; a check mark appears in the box and the Automatically Use Suggestions from the Spelling Checker option again becomes available. (Check with your instructor to determine whether you should leave AutoCorrect disabled or enabled.</a:t>
            </a:r>
            <a:r>
              <a:rPr lang="en-US" sz="2400" dirty="0" smtClean="0"/>
              <a:t>)</a:t>
            </a:r>
            <a:endParaRPr lang="en-US" sz="2400" dirty="0"/>
          </a:p>
        </p:txBody>
      </p:sp>
    </p:spTree>
    <p:extLst>
      <p:ext uri="{BB962C8B-B14F-4D97-AF65-F5344CB8AC3E}">
        <p14:creationId xmlns:p14="http://schemas.microsoft.com/office/powerpoint/2010/main" val="2723506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Configure AutoCorrect Options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5"/>
            </a:pPr>
            <a:r>
              <a:rPr lang="en-US" sz="2000" b="1" dirty="0" smtClean="0"/>
              <a:t> </a:t>
            </a:r>
            <a:r>
              <a:rPr lang="en-US" sz="1925" dirty="0" smtClean="0"/>
              <a:t>Click </a:t>
            </a:r>
            <a:r>
              <a:rPr lang="en-US" sz="1925" dirty="0"/>
              <a:t>the </a:t>
            </a:r>
            <a:r>
              <a:rPr lang="en-US" sz="1925" b="1" dirty="0"/>
              <a:t>Exceptions</a:t>
            </a:r>
            <a:r>
              <a:rPr lang="en-US" sz="1925" dirty="0"/>
              <a:t> </a:t>
            </a:r>
            <a:r>
              <a:rPr lang="en-US" sz="1925" dirty="0" smtClean="0"/>
              <a:t>button</a:t>
            </a:r>
            <a:r>
              <a:rPr lang="en-US" sz="1925" dirty="0"/>
              <a:t>. The </a:t>
            </a:r>
            <a:r>
              <a:rPr lang="en-US" sz="1925" dirty="0" smtClean="0"/>
              <a:t/>
            </a:r>
            <a:br>
              <a:rPr lang="en-US" sz="1925" dirty="0" smtClean="0"/>
            </a:br>
            <a:r>
              <a:rPr lang="en-US" sz="1925" i="1" dirty="0" smtClean="0"/>
              <a:t>AutoCorrect Exceptions</a:t>
            </a:r>
            <a:r>
              <a:rPr lang="en-US" sz="1925" dirty="0" smtClean="0"/>
              <a:t> </a:t>
            </a:r>
            <a:r>
              <a:rPr lang="en-US" sz="1925" dirty="0"/>
              <a:t>dialog </a:t>
            </a:r>
            <a:r>
              <a:rPr lang="en-US" sz="1925" dirty="0" smtClean="0"/>
              <a:t/>
            </a:r>
            <a:br>
              <a:rPr lang="en-US" sz="1925" dirty="0" smtClean="0"/>
            </a:br>
            <a:r>
              <a:rPr lang="en-US" sz="1925" dirty="0" smtClean="0"/>
              <a:t>box opens (</a:t>
            </a:r>
            <a:r>
              <a:rPr lang="en-US" sz="1925" dirty="0"/>
              <a:t>see </a:t>
            </a:r>
            <a:r>
              <a:rPr lang="en-US" sz="1925" dirty="0" smtClean="0"/>
              <a:t>right)</a:t>
            </a:r>
            <a:r>
              <a:rPr lang="en-US" sz="1925" dirty="0"/>
              <a:t>.</a:t>
            </a:r>
          </a:p>
          <a:p>
            <a:pPr marL="457200" indent="-457200">
              <a:spcBef>
                <a:spcPts val="300"/>
              </a:spcBef>
              <a:buFont typeface="+mj-lt"/>
              <a:buAutoNum type="arabicPeriod" startAt="15"/>
            </a:pPr>
            <a:r>
              <a:rPr lang="en-US" sz="1925" dirty="0" smtClean="0"/>
              <a:t>Click </a:t>
            </a:r>
            <a:r>
              <a:rPr lang="en-US" sz="1925" dirty="0"/>
              <a:t>the </a:t>
            </a:r>
            <a:r>
              <a:rPr lang="en-US" sz="1925" b="1" dirty="0" err="1"/>
              <a:t>INitial</a:t>
            </a:r>
            <a:r>
              <a:rPr lang="en-US" sz="1925" b="1" dirty="0"/>
              <a:t> </a:t>
            </a:r>
            <a:r>
              <a:rPr lang="en-US" sz="1925" b="1" dirty="0" smtClean="0"/>
              <a:t>Caps</a:t>
            </a:r>
            <a:r>
              <a:rPr lang="en-US" sz="1925" dirty="0" smtClean="0"/>
              <a:t> tab and key </a:t>
            </a:r>
            <a:br>
              <a:rPr lang="en-US" sz="1925" dirty="0" smtClean="0"/>
            </a:br>
            <a:r>
              <a:rPr lang="en-US" sz="1925" b="1" dirty="0" smtClean="0"/>
              <a:t>IDs</a:t>
            </a:r>
            <a:r>
              <a:rPr lang="en-US" sz="1925" dirty="0" smtClean="0"/>
              <a:t> </a:t>
            </a:r>
            <a:r>
              <a:rPr lang="en-US" sz="1925" dirty="0"/>
              <a:t>then </a:t>
            </a:r>
            <a:r>
              <a:rPr lang="en-US" sz="1925" dirty="0" smtClean="0"/>
              <a:t>click </a:t>
            </a:r>
            <a:r>
              <a:rPr lang="en-US" sz="1925" dirty="0"/>
              <a:t>the </a:t>
            </a:r>
            <a:r>
              <a:rPr lang="en-US" sz="1925" b="1" dirty="0" smtClean="0"/>
              <a:t>Add</a:t>
            </a:r>
            <a:r>
              <a:rPr lang="en-US" sz="1925" dirty="0" smtClean="0"/>
              <a:t> button</a:t>
            </a:r>
            <a:r>
              <a:rPr lang="en-US" sz="1925" dirty="0"/>
              <a:t>. </a:t>
            </a:r>
            <a:r>
              <a:rPr lang="en-US" sz="1925" dirty="0" smtClean="0"/>
              <a:t/>
            </a:r>
            <a:br>
              <a:rPr lang="en-US" sz="1925" dirty="0" smtClean="0"/>
            </a:br>
            <a:r>
              <a:rPr lang="en-US" sz="1925" dirty="0" smtClean="0"/>
              <a:t>Click </a:t>
            </a:r>
            <a:r>
              <a:rPr lang="en-US" sz="1925" b="1" dirty="0"/>
              <a:t>OK</a:t>
            </a:r>
            <a:r>
              <a:rPr lang="en-US" sz="1925" dirty="0"/>
              <a:t> to </a:t>
            </a:r>
            <a:r>
              <a:rPr lang="en-US" sz="1925" dirty="0" smtClean="0"/>
              <a:t>close </a:t>
            </a:r>
            <a:r>
              <a:rPr lang="en-US" sz="1925" dirty="0"/>
              <a:t>the </a:t>
            </a:r>
            <a:r>
              <a:rPr lang="en-US" sz="1925" dirty="0" smtClean="0"/>
              <a:t>AutoCorrect </a:t>
            </a:r>
            <a:br>
              <a:rPr lang="en-US" sz="1925" dirty="0" smtClean="0"/>
            </a:br>
            <a:r>
              <a:rPr lang="en-US" sz="1925" dirty="0" smtClean="0"/>
              <a:t>Exceptions </a:t>
            </a:r>
            <a:r>
              <a:rPr lang="en-US" sz="1925" dirty="0"/>
              <a:t>dialog box.</a:t>
            </a:r>
          </a:p>
          <a:p>
            <a:pPr marL="457200" indent="-457200">
              <a:spcBef>
                <a:spcPts val="300"/>
              </a:spcBef>
              <a:buFont typeface="+mj-lt"/>
              <a:buAutoNum type="arabicPeriod" startAt="15"/>
            </a:pPr>
            <a:r>
              <a:rPr lang="en-US" sz="1925" dirty="0" smtClean="0"/>
              <a:t>Click </a:t>
            </a:r>
            <a:r>
              <a:rPr lang="en-US" sz="1925" b="1" dirty="0"/>
              <a:t>OK</a:t>
            </a:r>
            <a:r>
              <a:rPr lang="en-US" sz="1925" dirty="0"/>
              <a:t> to close the AutoCorrect dialog box, and then click </a:t>
            </a:r>
            <a:r>
              <a:rPr lang="en-US" sz="1925" b="1" dirty="0"/>
              <a:t>OK</a:t>
            </a:r>
            <a:r>
              <a:rPr lang="en-US" sz="1925" dirty="0"/>
              <a:t> to close the Word Options dialog box.</a:t>
            </a:r>
          </a:p>
          <a:p>
            <a:pPr marL="457200" indent="-457200">
              <a:spcBef>
                <a:spcPts val="300"/>
              </a:spcBef>
              <a:buFont typeface="+mj-lt"/>
              <a:buAutoNum type="arabicPeriod" startAt="15"/>
            </a:pPr>
            <a:r>
              <a:rPr lang="en-US" sz="1925" b="1" dirty="0" smtClean="0"/>
              <a:t> </a:t>
            </a:r>
            <a:r>
              <a:rPr lang="en-US" sz="1925" dirty="0" smtClean="0"/>
              <a:t>At </a:t>
            </a:r>
            <a:r>
              <a:rPr lang="en-US" sz="1925" dirty="0"/>
              <a:t>the end of the fourth paragraph, key </a:t>
            </a:r>
            <a:r>
              <a:rPr lang="en-US" sz="1925" b="1" dirty="0"/>
              <a:t>Employee IDs will be provided to you on location</a:t>
            </a:r>
            <a:r>
              <a:rPr lang="en-US" sz="1925" dirty="0"/>
              <a:t>. Adding IDs to the exceptions will avoid flagging the word.</a:t>
            </a:r>
          </a:p>
          <a:p>
            <a:pPr marL="457200" indent="-457200">
              <a:spcBef>
                <a:spcPts val="300"/>
              </a:spcBef>
              <a:buFont typeface="+mj-lt"/>
              <a:buAutoNum type="arabicPeriod" startAt="15"/>
            </a:pPr>
            <a:r>
              <a:rPr lang="en-US" sz="1925" dirty="0" smtClean="0"/>
              <a:t>Click </a:t>
            </a:r>
            <a:r>
              <a:rPr lang="en-US" sz="1925" b="1" dirty="0"/>
              <a:t>OK</a:t>
            </a:r>
            <a:r>
              <a:rPr lang="en-US" sz="1925" dirty="0"/>
              <a:t> to close the AutoCorrect Options dialog box. Click </a:t>
            </a:r>
            <a:r>
              <a:rPr lang="en-US" sz="1925" b="1" dirty="0"/>
              <a:t>OK</a:t>
            </a:r>
            <a:r>
              <a:rPr lang="en-US" sz="1925" dirty="0"/>
              <a:t> to close the Word Options dialog box.</a:t>
            </a:r>
          </a:p>
          <a:p>
            <a:pPr marL="457200" indent="-457200">
              <a:buFont typeface="+mj-lt"/>
              <a:buAutoNum type="arabicPeriod" startAt="15"/>
            </a:pPr>
            <a:r>
              <a:rPr lang="en-US" sz="1925" b="1" dirty="0" smtClean="0"/>
              <a:t>SAVE</a:t>
            </a:r>
            <a:r>
              <a:rPr lang="en-US" sz="1925" dirty="0" smtClean="0"/>
              <a:t> </a:t>
            </a:r>
            <a:r>
              <a:rPr lang="en-US" sz="1925" dirty="0"/>
              <a:t>the document in your USB flash drive in the lesson folder.</a:t>
            </a:r>
          </a:p>
          <a:p>
            <a:r>
              <a:rPr lang="en-US" sz="1925" b="1" dirty="0"/>
              <a:t>LEAVE</a:t>
            </a:r>
            <a:r>
              <a:rPr lang="en-US" sz="1925" dirty="0"/>
              <a:t> the document open to use in the next exercise.</a:t>
            </a:r>
          </a:p>
          <a:p>
            <a:endParaRPr lang="en-US" sz="2400" dirty="0"/>
          </a:p>
          <a:p>
            <a:endParaRPr lang="en-US" sz="2400" dirty="0"/>
          </a:p>
        </p:txBody>
      </p:sp>
      <p:pic>
        <p:nvPicPr>
          <p:cNvPr id="2" name="Picture 1" descr="09.0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1548" y="1484784"/>
            <a:ext cx="3994452" cy="2295857"/>
          </a:xfrm>
          <a:prstGeom prst="rect">
            <a:avLst/>
          </a:prstGeom>
        </p:spPr>
      </p:pic>
    </p:spTree>
    <p:extLst>
      <p:ext uri="{BB962C8B-B14F-4D97-AF65-F5344CB8AC3E}">
        <p14:creationId xmlns:p14="http://schemas.microsoft.com/office/powerpoint/2010/main" val="197108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Inserting and </a:t>
            </a:r>
            <a:r>
              <a:rPr lang="en-US" b="1" dirty="0" smtClean="0"/>
              <a:t>Modifying </a:t>
            </a:r>
            <a:br>
              <a:rPr lang="en-US" b="1" dirty="0" smtClean="0"/>
            </a:br>
            <a:r>
              <a:rPr lang="en-US" b="1" dirty="0" smtClean="0"/>
              <a:t>Comments </a:t>
            </a:r>
            <a:r>
              <a:rPr lang="en-US" b="1" dirty="0"/>
              <a:t>in a </a:t>
            </a:r>
            <a:r>
              <a:rPr lang="en-US" b="1" dirty="0" smtClean="0"/>
              <a:t>Document</a:t>
            </a:r>
            <a:endParaRPr lang="en-US" b="1" dirty="0"/>
          </a:p>
        </p:txBody>
      </p:sp>
      <p:sp>
        <p:nvSpPr>
          <p:cNvPr id="21506" name="Rectangle 3"/>
          <p:cNvSpPr>
            <a:spLocks noGrp="1" noChangeArrowheads="1"/>
          </p:cNvSpPr>
          <p:nvPr>
            <p:ph type="body" idx="1"/>
          </p:nvPr>
        </p:nvSpPr>
        <p:spPr>
          <a:xfrm>
            <a:off x="457200" y="1600200"/>
            <a:ext cx="8229600" cy="4876800"/>
          </a:xfrm>
        </p:spPr>
        <p:txBody>
          <a:bodyPr/>
          <a:lstStyle/>
          <a:p>
            <a:r>
              <a:rPr lang="en-US" sz="2000" dirty="0" smtClean="0"/>
              <a:t>Word’s </a:t>
            </a:r>
            <a:r>
              <a:rPr lang="en-US" sz="2000" dirty="0"/>
              <a:t>Comment feature enables reviewers to insert comments or questions in documents without interrupting the flow of existing text. </a:t>
            </a:r>
            <a:endParaRPr lang="en-US" sz="2000" dirty="0" smtClean="0"/>
          </a:p>
          <a:p>
            <a:r>
              <a:rPr lang="en-US" sz="2000" dirty="0" smtClean="0"/>
              <a:t>A </a:t>
            </a:r>
            <a:r>
              <a:rPr lang="en-US" sz="2000" b="1" i="1" dirty="0"/>
              <a:t>markup</a:t>
            </a:r>
            <a:r>
              <a:rPr lang="en-US" sz="2000" dirty="0"/>
              <a:t> keeps the original document along with changes made, such as comments. The right side of the document is shaded in gray and is the markup area. </a:t>
            </a:r>
            <a:endParaRPr lang="en-US" sz="2000" dirty="0" smtClean="0"/>
          </a:p>
          <a:p>
            <a:r>
              <a:rPr lang="en-US" sz="2000" b="1" i="1" dirty="0" smtClean="0"/>
              <a:t>Balloons</a:t>
            </a:r>
            <a:r>
              <a:rPr lang="en-US" sz="2000" dirty="0" smtClean="0"/>
              <a:t> </a:t>
            </a:r>
            <a:r>
              <a:rPr lang="en-US" sz="2000" dirty="0"/>
              <a:t>are markups used for comments made in the document and appear as colored balloons on the right side of the document. </a:t>
            </a:r>
            <a:endParaRPr lang="en-US" sz="2000" dirty="0" smtClean="0"/>
          </a:p>
          <a:p>
            <a:r>
              <a:rPr lang="en-US" sz="2000" dirty="0" smtClean="0"/>
              <a:t>On </a:t>
            </a:r>
            <a:r>
              <a:rPr lang="en-US" sz="2000" dirty="0"/>
              <a:t>the Review tab, using </a:t>
            </a:r>
            <a:r>
              <a:rPr lang="en-US" sz="2000" dirty="0" smtClean="0"/>
              <a:t/>
            </a:r>
            <a:br>
              <a:rPr lang="en-US" sz="2000" dirty="0" smtClean="0"/>
            </a:br>
            <a:r>
              <a:rPr lang="en-US" sz="2000" dirty="0" smtClean="0"/>
              <a:t>the </a:t>
            </a:r>
            <a:r>
              <a:rPr lang="en-US" sz="2000" dirty="0"/>
              <a:t>Comments group </a:t>
            </a:r>
            <a:r>
              <a:rPr lang="en-US" sz="2000" dirty="0" smtClean="0"/>
              <a:t/>
            </a:r>
            <a:br>
              <a:rPr lang="en-US" sz="2000" dirty="0" smtClean="0"/>
            </a:br>
            <a:r>
              <a:rPr lang="en-US" sz="2000" dirty="0" smtClean="0"/>
              <a:t>(right)</a:t>
            </a:r>
            <a:r>
              <a:rPr lang="en-US" sz="2000" dirty="0"/>
              <a:t>, comments can </a:t>
            </a:r>
            <a:r>
              <a:rPr lang="en-US" sz="2000" dirty="0" smtClean="0"/>
              <a:t/>
            </a:r>
            <a:br>
              <a:rPr lang="en-US" sz="2000" dirty="0" smtClean="0"/>
            </a:br>
            <a:r>
              <a:rPr lang="en-US" sz="2000" dirty="0" smtClean="0"/>
              <a:t>be placed </a:t>
            </a:r>
            <a:r>
              <a:rPr lang="en-US" sz="2000" b="1" i="1" dirty="0"/>
              <a:t>inline</a:t>
            </a:r>
            <a:r>
              <a:rPr lang="en-US" sz="2000" dirty="0"/>
              <a:t> </a:t>
            </a:r>
            <a:r>
              <a:rPr lang="en-US" sz="2000" dirty="0" smtClean="0"/>
              <a:t>with </a:t>
            </a:r>
            <a:br>
              <a:rPr lang="en-US" sz="2000" dirty="0" smtClean="0"/>
            </a:br>
            <a:r>
              <a:rPr lang="en-US" sz="2000" dirty="0" smtClean="0"/>
              <a:t>text. Word </a:t>
            </a:r>
            <a:r>
              <a:rPr lang="en-US" sz="2000" dirty="0"/>
              <a:t>labels each </a:t>
            </a:r>
            <a:r>
              <a:rPr lang="en-US" sz="2000" dirty="0" smtClean="0"/>
              <a:t/>
            </a:r>
            <a:br>
              <a:rPr lang="en-US" sz="2000" dirty="0" smtClean="0"/>
            </a:br>
            <a:r>
              <a:rPr lang="en-US" sz="2000" dirty="0" smtClean="0"/>
              <a:t>comment </a:t>
            </a:r>
            <a:r>
              <a:rPr lang="en-US" sz="2000" dirty="0"/>
              <a:t>balloon </a:t>
            </a:r>
            <a:r>
              <a:rPr lang="en-US" sz="2000" dirty="0" smtClean="0"/>
              <a:t/>
            </a:r>
            <a:br>
              <a:rPr lang="en-US" sz="2000" dirty="0" smtClean="0"/>
            </a:br>
            <a:r>
              <a:rPr lang="en-US" sz="2000" dirty="0" smtClean="0"/>
              <a:t>with </a:t>
            </a:r>
            <a:r>
              <a:rPr lang="en-US" sz="2000" dirty="0"/>
              <a:t>your initials and </a:t>
            </a:r>
            <a:r>
              <a:rPr lang="en-US" sz="2000" dirty="0" smtClean="0"/>
              <a:t/>
            </a:r>
            <a:br>
              <a:rPr lang="en-US" sz="2000" dirty="0" smtClean="0"/>
            </a:br>
            <a:r>
              <a:rPr lang="en-US" sz="2000" dirty="0" smtClean="0"/>
              <a:t>the </a:t>
            </a:r>
            <a:r>
              <a:rPr lang="en-US" sz="2000" dirty="0"/>
              <a:t>sequential comment number. </a:t>
            </a:r>
          </a:p>
        </p:txBody>
      </p:sp>
      <p:pic>
        <p:nvPicPr>
          <p:cNvPr id="2" name="Picture 1" descr="09.0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4005064"/>
            <a:ext cx="5032038" cy="2039351"/>
          </a:xfrm>
          <a:prstGeom prst="rect">
            <a:avLst/>
          </a:prstGeom>
        </p:spPr>
      </p:pic>
    </p:spTree>
    <p:extLst>
      <p:ext uri="{BB962C8B-B14F-4D97-AF65-F5344CB8AC3E}">
        <p14:creationId xmlns:p14="http://schemas.microsoft.com/office/powerpoint/2010/main" val="1481870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Inserting, Editing, and Deleting a Comment</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You </a:t>
            </a:r>
            <a:r>
              <a:rPr lang="en-US" sz="2400" dirty="0"/>
              <a:t>use the commands in the Comments group to insert and delete comments, and to move among comments in a document. </a:t>
            </a:r>
            <a:endParaRPr lang="en-US" sz="2400" dirty="0" smtClean="0"/>
          </a:p>
          <a:p>
            <a:r>
              <a:rPr lang="en-US" sz="2400" dirty="0" smtClean="0"/>
              <a:t>You </a:t>
            </a:r>
            <a:r>
              <a:rPr lang="en-US" sz="2400" dirty="0"/>
              <a:t>can edit or delete comment text by clicking and typing directly in the comment or by using the shortcut menu. </a:t>
            </a:r>
            <a:endParaRPr lang="en-US" sz="2400" dirty="0" smtClean="0"/>
          </a:p>
          <a:p>
            <a:r>
              <a:rPr lang="en-US" sz="2400" dirty="0" smtClean="0"/>
              <a:t>In </a:t>
            </a:r>
            <a:r>
              <a:rPr lang="en-US" sz="2400" dirty="0"/>
              <a:t>this exercise, you learn to insert, edit, and delete comments</a:t>
            </a:r>
            <a:r>
              <a:rPr lang="en-US" sz="2400" dirty="0" smtClean="0"/>
              <a:t>.</a:t>
            </a:r>
            <a:endParaRPr lang="en-US" sz="2400" dirty="0"/>
          </a:p>
        </p:txBody>
      </p:sp>
    </p:spTree>
    <p:extLst>
      <p:ext uri="{BB962C8B-B14F-4D97-AF65-F5344CB8AC3E}">
        <p14:creationId xmlns:p14="http://schemas.microsoft.com/office/powerpoint/2010/main" val="4639655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Insert, Edit, </a:t>
            </a:r>
            <a:r>
              <a:rPr lang="en-US" b="1" dirty="0" smtClean="0"/>
              <a:t/>
            </a:r>
            <a:br>
              <a:rPr lang="en-US" b="1" dirty="0" smtClean="0"/>
            </a:br>
            <a:r>
              <a:rPr lang="en-US" b="1" dirty="0" smtClean="0"/>
              <a:t>and </a:t>
            </a:r>
            <a:r>
              <a:rPr lang="en-US" b="1" dirty="0"/>
              <a:t>Delete a Comment</a:t>
            </a:r>
          </a:p>
        </p:txBody>
      </p:sp>
      <p:sp>
        <p:nvSpPr>
          <p:cNvPr id="21506" name="Rectangle 3"/>
          <p:cNvSpPr>
            <a:spLocks noGrp="1" noChangeArrowheads="1"/>
          </p:cNvSpPr>
          <p:nvPr>
            <p:ph type="body" idx="1"/>
          </p:nvPr>
        </p:nvSpPr>
        <p:spPr>
          <a:xfrm>
            <a:off x="457200" y="1600200"/>
            <a:ext cx="8229600" cy="4876800"/>
          </a:xfrm>
        </p:spPr>
        <p:txBody>
          <a:bodyPr/>
          <a:lstStyle/>
          <a:p>
            <a:r>
              <a:rPr lang="en-US" sz="2200" b="1" dirty="0" smtClean="0"/>
              <a:t>USE</a:t>
            </a:r>
            <a:r>
              <a:rPr lang="en-US" sz="2200" dirty="0" smtClean="0"/>
              <a:t> </a:t>
            </a:r>
            <a:r>
              <a:rPr lang="en-US" sz="2200" dirty="0"/>
              <a:t>the document from the previous exercise.</a:t>
            </a:r>
          </a:p>
          <a:p>
            <a:pPr marL="457200" indent="-457200">
              <a:buFont typeface="+mj-lt"/>
              <a:buAutoNum type="arabicPeriod"/>
            </a:pPr>
            <a:r>
              <a:rPr lang="en-US" sz="2200" dirty="0" smtClean="0"/>
              <a:t>In </a:t>
            </a:r>
            <a:r>
              <a:rPr lang="en-US" sz="2200" dirty="0"/>
              <a:t>the first sentence of the second paragraph, select </a:t>
            </a:r>
            <a:r>
              <a:rPr lang="en-US" sz="2200" b="1" dirty="0"/>
              <a:t>$55,000</a:t>
            </a:r>
            <a:r>
              <a:rPr lang="en-US" sz="2200" i="1" dirty="0"/>
              <a:t>.</a:t>
            </a:r>
            <a:endParaRPr lang="en-US" sz="2200" dirty="0"/>
          </a:p>
          <a:p>
            <a:pPr marL="457200" indent="-457200">
              <a:buFont typeface="+mj-lt"/>
              <a:buAutoNum type="arabicPeriod"/>
            </a:pPr>
            <a:r>
              <a:rPr lang="en-US" sz="2200" dirty="0" smtClean="0"/>
              <a:t>Click </a:t>
            </a:r>
            <a:r>
              <a:rPr lang="en-US" sz="2200" dirty="0"/>
              <a:t>the </a:t>
            </a:r>
            <a:r>
              <a:rPr lang="en-US" sz="2200" b="1" dirty="0"/>
              <a:t>Review</a:t>
            </a:r>
            <a:r>
              <a:rPr lang="en-US" sz="2200" dirty="0"/>
              <a:t> tab and, in the </a:t>
            </a:r>
            <a:r>
              <a:rPr lang="en-US" sz="2200" i="1" dirty="0"/>
              <a:t>Comments</a:t>
            </a:r>
            <a:r>
              <a:rPr lang="en-US" sz="2200" dirty="0"/>
              <a:t> group, click the </a:t>
            </a:r>
            <a:r>
              <a:rPr lang="en-US" sz="2200" b="1" dirty="0"/>
              <a:t>New Comment</a:t>
            </a:r>
            <a:r>
              <a:rPr lang="en-US" sz="2200" dirty="0"/>
              <a:t> button. A comment balloon appears in the right margin of the document, labeled with initials and the comment number</a:t>
            </a:r>
            <a:r>
              <a:rPr lang="en-US" sz="2200" dirty="0" smtClean="0"/>
              <a:t>.</a:t>
            </a:r>
            <a:endParaRPr lang="en-US" sz="2200" dirty="0"/>
          </a:p>
          <a:p>
            <a:pPr marL="457200" indent="-457200">
              <a:buFont typeface="+mj-lt"/>
              <a:buAutoNum type="arabicPeriod"/>
            </a:pPr>
            <a:r>
              <a:rPr lang="en-US" sz="2200" dirty="0" smtClean="0"/>
              <a:t>Key </a:t>
            </a:r>
            <a:r>
              <a:rPr lang="en-US" sz="2200" b="1" dirty="0"/>
              <a:t>Will you please </a:t>
            </a:r>
            <a:r>
              <a:rPr lang="en-US" sz="2200" b="1" dirty="0" smtClean="0"/>
              <a:t/>
            </a:r>
            <a:br>
              <a:rPr lang="en-US" sz="2200" b="1" dirty="0" smtClean="0"/>
            </a:br>
            <a:r>
              <a:rPr lang="en-US" sz="2200" b="1" dirty="0" smtClean="0"/>
              <a:t>confirm </a:t>
            </a:r>
            <a:r>
              <a:rPr lang="en-US" sz="2200" b="1" dirty="0"/>
              <a:t>if </a:t>
            </a:r>
            <a:r>
              <a:rPr lang="en-US" sz="2200" b="1" dirty="0" smtClean="0"/>
              <a:t>the </a:t>
            </a:r>
            <a:r>
              <a:rPr lang="en-US" sz="2200" b="1" dirty="0"/>
              <a:t>salary </a:t>
            </a:r>
            <a:r>
              <a:rPr lang="en-US" sz="2200" b="1" dirty="0" smtClean="0"/>
              <a:t/>
            </a:r>
            <a:br>
              <a:rPr lang="en-US" sz="2200" b="1" dirty="0" smtClean="0"/>
            </a:br>
            <a:r>
              <a:rPr lang="en-US" sz="2200" b="1" dirty="0" smtClean="0"/>
              <a:t>is </a:t>
            </a:r>
            <a:r>
              <a:rPr lang="en-US" sz="2200" b="1" dirty="0"/>
              <a:t>correct?</a:t>
            </a:r>
            <a:r>
              <a:rPr lang="en-US" sz="2200" dirty="0"/>
              <a:t> (see </a:t>
            </a:r>
            <a:r>
              <a:rPr lang="en-US" sz="2200" dirty="0" smtClean="0"/>
              <a:t>right).</a:t>
            </a:r>
          </a:p>
          <a:p>
            <a:pPr marL="457200" indent="-457200">
              <a:buFont typeface="+mj-lt"/>
              <a:buAutoNum type="arabicPeriod"/>
            </a:pPr>
            <a:r>
              <a:rPr lang="en-US" sz="2200" dirty="0" smtClean="0"/>
              <a:t>In </a:t>
            </a:r>
            <a:r>
              <a:rPr lang="en-US" sz="2200" dirty="0"/>
              <a:t>the first </a:t>
            </a:r>
            <a:r>
              <a:rPr lang="en-US" sz="2200" dirty="0" smtClean="0"/>
              <a:t>sentence</a:t>
            </a:r>
            <a:br>
              <a:rPr lang="en-US" sz="2200" dirty="0" smtClean="0"/>
            </a:br>
            <a:r>
              <a:rPr lang="en-US" sz="2200" dirty="0" smtClean="0"/>
              <a:t>of </a:t>
            </a:r>
            <a:r>
              <a:rPr lang="en-US" sz="2200" dirty="0"/>
              <a:t>the third paragraph</a:t>
            </a:r>
            <a:r>
              <a:rPr lang="en-US" sz="2200" dirty="0" smtClean="0"/>
              <a:t>,</a:t>
            </a:r>
            <a:br>
              <a:rPr lang="en-US" sz="2200" dirty="0" smtClean="0"/>
            </a:br>
            <a:r>
              <a:rPr lang="en-US" sz="2200" dirty="0" smtClean="0"/>
              <a:t>select </a:t>
            </a:r>
            <a:r>
              <a:rPr lang="en-US" sz="2200" b="1" dirty="0"/>
              <a:t>$2,500</a:t>
            </a:r>
            <a:r>
              <a:rPr lang="en-US" sz="2200" i="1" dirty="0"/>
              <a:t>.</a:t>
            </a:r>
            <a:endParaRPr lang="en-US" sz="2200" dirty="0"/>
          </a:p>
          <a:p>
            <a:pPr marL="457200" indent="-457200">
              <a:buFont typeface="+mj-lt"/>
              <a:buAutoNum type="arabicPeriod"/>
            </a:pPr>
            <a:endParaRPr lang="en-US" sz="2200" dirty="0"/>
          </a:p>
        </p:txBody>
      </p:sp>
      <p:pic>
        <p:nvPicPr>
          <p:cNvPr id="2" name="Picture 1" descr="09.10.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7904" y="3682608"/>
            <a:ext cx="4602976" cy="2145695"/>
          </a:xfrm>
          <a:prstGeom prst="rect">
            <a:avLst/>
          </a:prstGeom>
        </p:spPr>
      </p:pic>
    </p:spTree>
    <p:extLst>
      <p:ext uri="{BB962C8B-B14F-4D97-AF65-F5344CB8AC3E}">
        <p14:creationId xmlns:p14="http://schemas.microsoft.com/office/powerpoint/2010/main" val="530326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Insert, Edit, </a:t>
            </a:r>
            <a:br>
              <a:rPr lang="en-US" b="1" dirty="0"/>
            </a:br>
            <a:r>
              <a:rPr lang="en-US" b="1" dirty="0"/>
              <a:t>and Delete a Comment</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400" dirty="0" smtClean="0"/>
              <a:t>In </a:t>
            </a:r>
            <a:r>
              <a:rPr lang="en-US" sz="2400" dirty="0"/>
              <a:t>the </a:t>
            </a:r>
            <a:r>
              <a:rPr lang="en-US" sz="2400" i="1" dirty="0"/>
              <a:t>Comments</a:t>
            </a:r>
            <a:r>
              <a:rPr lang="en-US" sz="2400" dirty="0"/>
              <a:t> group, click the </a:t>
            </a:r>
            <a:r>
              <a:rPr lang="en-US" sz="2400" b="1" dirty="0"/>
              <a:t>New Comment</a:t>
            </a:r>
            <a:r>
              <a:rPr lang="en-US" sz="2400" dirty="0"/>
              <a:t> button; a second comment balloon appears in the right margin, labeled with initials and a number.</a:t>
            </a:r>
          </a:p>
          <a:p>
            <a:pPr marL="457200" indent="-457200">
              <a:buFont typeface="+mj-lt"/>
              <a:buAutoNum type="arabicPeriod" startAt="5"/>
            </a:pPr>
            <a:r>
              <a:rPr lang="en-US" sz="2400" dirty="0" smtClean="0"/>
              <a:t>In </a:t>
            </a:r>
            <a:r>
              <a:rPr lang="en-US" sz="2400" dirty="0"/>
              <a:t>the new comment balloon, key </a:t>
            </a:r>
            <a:r>
              <a:rPr lang="en-US" sz="2400" b="1" dirty="0"/>
              <a:t>The relocation amount is $5,000.</a:t>
            </a:r>
            <a:endParaRPr lang="en-US" sz="2400" dirty="0"/>
          </a:p>
          <a:p>
            <a:pPr marL="457200" indent="-457200">
              <a:buFont typeface="+mj-lt"/>
              <a:buAutoNum type="arabicPeriod" startAt="5"/>
            </a:pPr>
            <a:r>
              <a:rPr lang="en-US" sz="2400" dirty="0" smtClean="0"/>
              <a:t>Click </a:t>
            </a:r>
            <a:r>
              <a:rPr lang="en-US" sz="2400" dirty="0"/>
              <a:t>the </a:t>
            </a:r>
            <a:r>
              <a:rPr lang="en-US" sz="2400" b="1" dirty="0"/>
              <a:t>Previous</a:t>
            </a:r>
            <a:r>
              <a:rPr lang="en-US" sz="2400" dirty="0"/>
              <a:t> button in the </a:t>
            </a:r>
            <a:r>
              <a:rPr lang="en-US" sz="2400" i="1" dirty="0"/>
              <a:t>Comments</a:t>
            </a:r>
            <a:r>
              <a:rPr lang="en-US" sz="2400" dirty="0"/>
              <a:t> group to move back to the first comment.</a:t>
            </a:r>
          </a:p>
          <a:p>
            <a:pPr marL="457200" indent="-457200">
              <a:buFont typeface="+mj-lt"/>
              <a:buAutoNum type="arabicPeriod" startAt="5"/>
            </a:pPr>
            <a:r>
              <a:rPr lang="en-US" sz="2400" dirty="0" smtClean="0"/>
              <a:t>Place </a:t>
            </a:r>
            <a:r>
              <a:rPr lang="en-US" sz="2400" dirty="0"/>
              <a:t>the insertion point at the end of the text in the first comment, and key </a:t>
            </a:r>
            <a:r>
              <a:rPr lang="en-US" sz="2400" b="1" dirty="0"/>
              <a:t>I need a response by 5 pm today.</a:t>
            </a:r>
            <a:r>
              <a:rPr lang="en-US" sz="2400" dirty="0"/>
              <a:t> You have edited the comment by adding more information</a:t>
            </a:r>
            <a:r>
              <a:rPr lang="en-US" sz="2400" dirty="0" smtClean="0"/>
              <a:t>.</a:t>
            </a:r>
            <a:endParaRPr lang="en-US" sz="2400" dirty="0"/>
          </a:p>
        </p:txBody>
      </p:sp>
    </p:spTree>
    <p:extLst>
      <p:ext uri="{BB962C8B-B14F-4D97-AF65-F5344CB8AC3E}">
        <p14:creationId xmlns:p14="http://schemas.microsoft.com/office/powerpoint/2010/main" val="817732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Insert, Edit, </a:t>
            </a:r>
            <a:br>
              <a:rPr lang="en-US" b="1" dirty="0"/>
            </a:br>
            <a:r>
              <a:rPr lang="en-US" b="1" dirty="0"/>
              <a:t>and Delete a Comment</a:t>
            </a:r>
            <a:endParaRPr lang="en-US" dirty="0" smtClean="0">
              <a:ea typeface="+mj-ea"/>
              <a:cs typeface="+mj-cs"/>
            </a:endParaRPr>
          </a:p>
        </p:txBody>
      </p:sp>
      <p:sp>
        <p:nvSpPr>
          <p:cNvPr id="21506" name="Rectangle 3"/>
          <p:cNvSpPr>
            <a:spLocks noGrp="1" noChangeArrowheads="1"/>
          </p:cNvSpPr>
          <p:nvPr>
            <p:ph type="body" idx="1"/>
          </p:nvPr>
        </p:nvSpPr>
        <p:spPr>
          <a:xfrm>
            <a:off x="457200" y="3645024"/>
            <a:ext cx="8229600" cy="2831976"/>
          </a:xfrm>
        </p:spPr>
        <p:txBody>
          <a:bodyPr/>
          <a:lstStyle/>
          <a:p>
            <a:pPr marL="457200" indent="-457200">
              <a:buFont typeface="+mj-lt"/>
              <a:buAutoNum type="arabicPeriod" startAt="9"/>
            </a:pPr>
            <a:r>
              <a:rPr lang="en-US" sz="2100" dirty="0"/>
              <a:t>Click the </a:t>
            </a:r>
            <a:r>
              <a:rPr lang="en-US" sz="2100" b="1" dirty="0"/>
              <a:t>Next</a:t>
            </a:r>
            <a:r>
              <a:rPr lang="en-US" sz="2100" dirty="0"/>
              <a:t> button in the </a:t>
            </a:r>
            <a:r>
              <a:rPr lang="en-US" sz="2100" i="1" dirty="0"/>
              <a:t>Comments</a:t>
            </a:r>
            <a:r>
              <a:rPr lang="en-US" sz="2100" dirty="0"/>
              <a:t> group to move to the second comment balloon. Click the </a:t>
            </a:r>
            <a:r>
              <a:rPr lang="en-US" sz="2100" b="1" dirty="0"/>
              <a:t>Delete </a:t>
            </a:r>
            <a:r>
              <a:rPr lang="en-US" sz="2100" dirty="0"/>
              <a:t>button</a:t>
            </a:r>
            <a:r>
              <a:rPr lang="en-US" sz="2100" b="1" dirty="0"/>
              <a:t> drop-down arrow</a:t>
            </a:r>
            <a:r>
              <a:rPr lang="en-US" sz="2100" dirty="0"/>
              <a:t> in the Comments group, and then select </a:t>
            </a:r>
            <a:r>
              <a:rPr lang="en-US" sz="2100" b="1" dirty="0"/>
              <a:t>Delete</a:t>
            </a:r>
            <a:r>
              <a:rPr lang="en-US" sz="2100" dirty="0"/>
              <a:t> from the drop-down menu, as shown </a:t>
            </a:r>
            <a:r>
              <a:rPr lang="en-US" sz="2100" dirty="0" smtClean="0"/>
              <a:t>above. </a:t>
            </a:r>
            <a:r>
              <a:rPr lang="en-US" sz="2100" dirty="0"/>
              <a:t>The comment is removed, and Word renumbers any subsequent </a:t>
            </a:r>
            <a:r>
              <a:rPr lang="en-US" sz="2100" dirty="0" smtClean="0"/>
              <a:t>comments.</a:t>
            </a:r>
            <a:endParaRPr lang="en-US" sz="2100" dirty="0"/>
          </a:p>
          <a:p>
            <a:pPr marL="457200" indent="-457200">
              <a:buFont typeface="+mj-lt"/>
              <a:buAutoNum type="arabicPeriod" startAt="9"/>
            </a:pPr>
            <a:r>
              <a:rPr lang="en-US" sz="2100" b="1" dirty="0"/>
              <a:t> </a:t>
            </a:r>
            <a:r>
              <a:rPr lang="en-US" sz="2100" b="1" dirty="0" smtClean="0"/>
              <a:t>SAVE</a:t>
            </a:r>
            <a:r>
              <a:rPr lang="en-US" sz="2100" dirty="0" smtClean="0"/>
              <a:t> </a:t>
            </a:r>
            <a:r>
              <a:rPr lang="en-US" sz="2100" dirty="0"/>
              <a:t>the document as </a:t>
            </a:r>
            <a:r>
              <a:rPr lang="en-US" sz="2100" b="1" i="1" dirty="0" err="1"/>
              <a:t>employment_offer_comments</a:t>
            </a:r>
            <a:r>
              <a:rPr lang="en-US" sz="2100" dirty="0"/>
              <a:t> in your USB flash drive in the lesson folder.</a:t>
            </a:r>
          </a:p>
          <a:p>
            <a:r>
              <a:rPr lang="en-US" sz="2100" b="1" dirty="0"/>
              <a:t>LEAVE</a:t>
            </a:r>
            <a:r>
              <a:rPr lang="en-US" sz="2100" dirty="0"/>
              <a:t> the document open to use in the next exercise.</a:t>
            </a:r>
          </a:p>
          <a:p>
            <a:endParaRPr lang="en-US" sz="2400" dirty="0"/>
          </a:p>
          <a:p>
            <a:endParaRPr lang="en-US" sz="2400" dirty="0"/>
          </a:p>
          <a:p>
            <a:endParaRPr lang="en-US" sz="2400" dirty="0"/>
          </a:p>
          <a:p>
            <a:endParaRPr lang="en-US" sz="2400" dirty="0"/>
          </a:p>
        </p:txBody>
      </p:sp>
      <p:pic>
        <p:nvPicPr>
          <p:cNvPr id="2" name="Picture 1" descr="09.1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5600" y="1706106"/>
            <a:ext cx="5720080" cy="1831141"/>
          </a:xfrm>
          <a:prstGeom prst="rect">
            <a:avLst/>
          </a:prstGeom>
        </p:spPr>
      </p:pic>
    </p:spTree>
    <p:extLst>
      <p:ext uri="{BB962C8B-B14F-4D97-AF65-F5344CB8AC3E}">
        <p14:creationId xmlns:p14="http://schemas.microsoft.com/office/powerpoint/2010/main" val="7013579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Viewing Comments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By </a:t>
            </a:r>
            <a:r>
              <a:rPr lang="en-US" sz="2400" dirty="0"/>
              <a:t>default, Word displays comments in balloons, but it also can display </a:t>
            </a:r>
            <a:r>
              <a:rPr lang="en-US" sz="2400" b="1" i="1" dirty="0"/>
              <a:t>inline</a:t>
            </a:r>
            <a:r>
              <a:rPr lang="en-US" sz="2400" dirty="0"/>
              <a:t> comments in screen tips or in a separate reviewing pane. </a:t>
            </a:r>
            <a:endParaRPr lang="en-US" sz="2400" dirty="0" smtClean="0"/>
          </a:p>
          <a:p>
            <a:r>
              <a:rPr lang="en-US" sz="2400" dirty="0" smtClean="0"/>
              <a:t>Inline </a:t>
            </a:r>
            <a:r>
              <a:rPr lang="en-US" sz="2400" dirty="0"/>
              <a:t>comments are hidden; the reviewer’s initials appear in brackets beside the selected text. The Show Markup menu allows you to change how comments appear and to determine which reviewers’ comments are displayed. </a:t>
            </a:r>
            <a:endParaRPr lang="en-US" sz="2400" dirty="0" smtClean="0"/>
          </a:p>
          <a:p>
            <a:r>
              <a:rPr lang="en-US" sz="2400" dirty="0" smtClean="0"/>
              <a:t>You </a:t>
            </a:r>
            <a:r>
              <a:rPr lang="en-US" sz="2400" dirty="0"/>
              <a:t>can use the Track Changes drop-down menu to add your user name and initials to the list of reviewers. </a:t>
            </a:r>
            <a:endParaRPr lang="en-US" sz="2400" dirty="0" smtClean="0"/>
          </a:p>
          <a:p>
            <a:r>
              <a:rPr lang="en-US" sz="2400" dirty="0" smtClean="0"/>
              <a:t>When </a:t>
            </a:r>
            <a:r>
              <a:rPr lang="en-US" sz="2400" dirty="0"/>
              <a:t>in Draft view, certain elements in a document are not visible</a:t>
            </a:r>
            <a:r>
              <a:rPr lang="en-US" sz="2400" dirty="0" smtClean="0"/>
              <a:t>.</a:t>
            </a:r>
            <a:endParaRPr lang="en-US" sz="2400" dirty="0"/>
          </a:p>
        </p:txBody>
      </p:sp>
    </p:spTree>
    <p:extLst>
      <p:ext uri="{BB962C8B-B14F-4D97-AF65-F5344CB8AC3E}">
        <p14:creationId xmlns:p14="http://schemas.microsoft.com/office/powerpoint/2010/main" val="2307966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Viewing Comments Inline and as Balloons and Hiding and Showing Reviewer Comments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In </a:t>
            </a:r>
            <a:r>
              <a:rPr lang="en-US" sz="2400" dirty="0" smtClean="0"/>
              <a:t>the following exercise</a:t>
            </a:r>
            <a:r>
              <a:rPr lang="en-US" sz="2400" dirty="0"/>
              <a:t>, you learn to change the comments display from inline to balloons. </a:t>
            </a:r>
            <a:endParaRPr lang="en-US" sz="2400" dirty="0" smtClean="0"/>
          </a:p>
          <a:p>
            <a:r>
              <a:rPr lang="en-US" sz="2400" dirty="0" smtClean="0"/>
              <a:t>You </a:t>
            </a:r>
            <a:r>
              <a:rPr lang="en-US" sz="2400" dirty="0"/>
              <a:t>also learn how to change the User Name that Word displays with comments added from your computer, to display the names of all reviewers who insert comments in your document, and to turn the display of their comments on or off.</a:t>
            </a:r>
          </a:p>
          <a:p>
            <a:endParaRPr lang="en-US" sz="2400" dirty="0"/>
          </a:p>
          <a:p>
            <a:endParaRPr lang="en-US" sz="2400" dirty="0"/>
          </a:p>
        </p:txBody>
      </p:sp>
    </p:spTree>
    <p:extLst>
      <p:ext uri="{BB962C8B-B14F-4D97-AF65-F5344CB8AC3E}">
        <p14:creationId xmlns:p14="http://schemas.microsoft.com/office/powerpoint/2010/main" val="9719894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View Comments Inline and </a:t>
            </a:r>
            <a:r>
              <a:rPr lang="en-US" b="1" dirty="0" smtClean="0"/>
              <a:t/>
            </a:r>
            <a:br>
              <a:rPr lang="en-US" b="1" dirty="0" smtClean="0"/>
            </a:br>
            <a:r>
              <a:rPr lang="en-US" b="1" dirty="0" smtClean="0"/>
              <a:t>as </a:t>
            </a:r>
            <a:r>
              <a:rPr lang="en-US" b="1" dirty="0"/>
              <a:t>Balloons and Change the User Name</a:t>
            </a:r>
          </a:p>
        </p:txBody>
      </p:sp>
      <p:sp>
        <p:nvSpPr>
          <p:cNvPr id="21506" name="Rectangle 3"/>
          <p:cNvSpPr>
            <a:spLocks noGrp="1" noChangeArrowheads="1"/>
          </p:cNvSpPr>
          <p:nvPr>
            <p:ph type="body" idx="1"/>
          </p:nvPr>
        </p:nvSpPr>
        <p:spPr>
          <a:xfrm>
            <a:off x="457200" y="1600200"/>
            <a:ext cx="8229600" cy="4876800"/>
          </a:xfrm>
        </p:spPr>
        <p:txBody>
          <a:bodyPr/>
          <a:lstStyle/>
          <a:p>
            <a:r>
              <a:rPr lang="en-US" sz="2200" b="1" dirty="0" smtClean="0"/>
              <a:t>USE</a:t>
            </a:r>
            <a:r>
              <a:rPr lang="en-US" sz="2200" dirty="0" smtClean="0"/>
              <a:t> </a:t>
            </a:r>
            <a:r>
              <a:rPr lang="en-US" sz="2200" dirty="0"/>
              <a:t>the document open from the previous exercise.</a:t>
            </a:r>
          </a:p>
          <a:p>
            <a:pPr marL="457200" indent="-457200">
              <a:buFont typeface="+mj-lt"/>
              <a:buAutoNum type="arabicPeriod"/>
            </a:pPr>
            <a:r>
              <a:rPr lang="en-US" sz="2200" dirty="0" smtClean="0"/>
              <a:t>Click </a:t>
            </a:r>
            <a:r>
              <a:rPr lang="en-US" sz="2200" dirty="0"/>
              <a:t>the </a:t>
            </a:r>
            <a:r>
              <a:rPr lang="en-US" sz="2200" b="1" dirty="0"/>
              <a:t>Review</a:t>
            </a:r>
            <a:r>
              <a:rPr lang="en-US" sz="2200" dirty="0"/>
              <a:t> tab </a:t>
            </a:r>
            <a:r>
              <a:rPr lang="en-US" sz="2200" dirty="0" smtClean="0"/>
              <a:t/>
            </a:r>
            <a:br>
              <a:rPr lang="en-US" sz="2200" dirty="0" smtClean="0"/>
            </a:br>
            <a:r>
              <a:rPr lang="en-US" sz="2200" dirty="0" smtClean="0"/>
              <a:t>and </a:t>
            </a:r>
            <a:r>
              <a:rPr lang="en-US" sz="2200" dirty="0"/>
              <a:t>in the </a:t>
            </a:r>
            <a:r>
              <a:rPr lang="en-US" sz="2200" i="1" dirty="0"/>
              <a:t>Tracking</a:t>
            </a:r>
            <a:r>
              <a:rPr lang="en-US" sz="2200" dirty="0"/>
              <a:t> </a:t>
            </a:r>
            <a:r>
              <a:rPr lang="en-US" sz="2200" dirty="0" smtClean="0"/>
              <a:t/>
            </a:r>
            <a:br>
              <a:rPr lang="en-US" sz="2200" dirty="0" smtClean="0"/>
            </a:br>
            <a:r>
              <a:rPr lang="en-US" sz="2200" dirty="0" smtClean="0"/>
              <a:t>group</a:t>
            </a:r>
            <a:r>
              <a:rPr lang="en-US" sz="2200" dirty="0"/>
              <a:t>, click the Track </a:t>
            </a:r>
            <a:r>
              <a:rPr lang="en-US" sz="2200" dirty="0" smtClean="0"/>
              <a:t/>
            </a:r>
            <a:br>
              <a:rPr lang="en-US" sz="2200" dirty="0" smtClean="0"/>
            </a:br>
            <a:r>
              <a:rPr lang="en-US" sz="2200" dirty="0" smtClean="0"/>
              <a:t>Changes </a:t>
            </a:r>
            <a:r>
              <a:rPr lang="en-US" sz="2200" b="1" dirty="0"/>
              <a:t>drop-down </a:t>
            </a:r>
            <a:r>
              <a:rPr lang="en-US" sz="2200" b="1" dirty="0" smtClean="0"/>
              <a:t/>
            </a:r>
            <a:br>
              <a:rPr lang="en-US" sz="2200" b="1" dirty="0" smtClean="0"/>
            </a:br>
            <a:r>
              <a:rPr lang="en-US" sz="2200" b="1" dirty="0" smtClean="0"/>
              <a:t>arrow</a:t>
            </a:r>
            <a:r>
              <a:rPr lang="en-US" sz="2200" dirty="0"/>
              <a:t>, then select </a:t>
            </a:r>
            <a:r>
              <a:rPr lang="en-US" sz="2200" dirty="0" smtClean="0"/>
              <a:t/>
            </a:r>
            <a:br>
              <a:rPr lang="en-US" sz="2200" dirty="0" smtClean="0"/>
            </a:br>
            <a:r>
              <a:rPr lang="en-US" sz="2200" b="1" dirty="0" smtClean="0"/>
              <a:t>Change </a:t>
            </a:r>
            <a:r>
              <a:rPr lang="en-US" sz="2200" b="1" dirty="0"/>
              <a:t>User Name</a:t>
            </a:r>
            <a:r>
              <a:rPr lang="en-US" sz="2200" dirty="0"/>
              <a:t>. </a:t>
            </a:r>
            <a:r>
              <a:rPr lang="en-US" sz="2200" dirty="0" smtClean="0"/>
              <a:t/>
            </a:r>
            <a:br>
              <a:rPr lang="en-US" sz="2200" dirty="0" smtClean="0"/>
            </a:br>
            <a:r>
              <a:rPr lang="en-US" sz="2200" dirty="0" smtClean="0"/>
              <a:t>The </a:t>
            </a:r>
            <a:r>
              <a:rPr lang="en-US" sz="2200" i="1" dirty="0"/>
              <a:t>Word Options</a:t>
            </a:r>
            <a:r>
              <a:rPr lang="en-US" sz="2200" dirty="0"/>
              <a:t> </a:t>
            </a:r>
            <a:r>
              <a:rPr lang="en-US" sz="2200" dirty="0" smtClean="0"/>
              <a:t/>
            </a:r>
            <a:br>
              <a:rPr lang="en-US" sz="2200" dirty="0" smtClean="0"/>
            </a:br>
            <a:r>
              <a:rPr lang="en-US" sz="2200" dirty="0" smtClean="0"/>
              <a:t>dialog </a:t>
            </a:r>
            <a:r>
              <a:rPr lang="en-US" sz="2200" dirty="0"/>
              <a:t>box opens, </a:t>
            </a:r>
            <a:r>
              <a:rPr lang="en-US" sz="2200" dirty="0" smtClean="0"/>
              <a:t/>
            </a:r>
            <a:br>
              <a:rPr lang="en-US" sz="2200" dirty="0" smtClean="0"/>
            </a:br>
            <a:r>
              <a:rPr lang="en-US" sz="2200" dirty="0" smtClean="0"/>
              <a:t>as </a:t>
            </a:r>
            <a:r>
              <a:rPr lang="en-US" sz="2200" dirty="0"/>
              <a:t>shown </a:t>
            </a:r>
            <a:r>
              <a:rPr lang="en-US" sz="2200" dirty="0" smtClean="0"/>
              <a:t>at right.</a:t>
            </a:r>
            <a:endParaRPr lang="en-US" sz="2200" dirty="0"/>
          </a:p>
          <a:p>
            <a:pPr marL="457200" indent="-457200">
              <a:buFont typeface="+mj-lt"/>
              <a:buAutoNum type="arabicPeriod"/>
            </a:pPr>
            <a:r>
              <a:rPr lang="en-US" sz="2200" dirty="0" smtClean="0"/>
              <a:t>In </a:t>
            </a:r>
            <a:r>
              <a:rPr lang="en-US" sz="2200" dirty="0"/>
              <a:t>the </a:t>
            </a:r>
            <a:r>
              <a:rPr lang="en-US" sz="2200" i="1" dirty="0"/>
              <a:t>Personalize Your Copy Of Microsoft Office</a:t>
            </a:r>
            <a:r>
              <a:rPr lang="en-US" sz="2200" dirty="0"/>
              <a:t> section, key </a:t>
            </a:r>
            <a:r>
              <a:rPr lang="en-US" sz="2200" b="1" dirty="0"/>
              <a:t>your name</a:t>
            </a:r>
            <a:r>
              <a:rPr lang="en-US" sz="2200" dirty="0"/>
              <a:t> in the User Name box then key your </a:t>
            </a:r>
            <a:r>
              <a:rPr lang="en-US" sz="2200" b="1" dirty="0"/>
              <a:t>initials</a:t>
            </a:r>
            <a:r>
              <a:rPr lang="en-US" sz="2200" dirty="0"/>
              <a:t> in the box below. Click </a:t>
            </a:r>
            <a:r>
              <a:rPr lang="en-US" sz="2200" b="1" dirty="0"/>
              <a:t>OK</a:t>
            </a:r>
            <a:r>
              <a:rPr lang="en-US" sz="2200" dirty="0"/>
              <a:t> to apply your changes and close the Word Options dialog box</a:t>
            </a:r>
            <a:r>
              <a:rPr lang="en-US" sz="2200" dirty="0" smtClean="0"/>
              <a:t>.</a:t>
            </a:r>
            <a:endParaRPr lang="en-US" sz="2200" dirty="0"/>
          </a:p>
        </p:txBody>
      </p:sp>
      <p:pic>
        <p:nvPicPr>
          <p:cNvPr id="2" name="Picture 1" descr="09.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2060849"/>
            <a:ext cx="4546840" cy="3059792"/>
          </a:xfrm>
          <a:prstGeom prst="rect">
            <a:avLst/>
          </a:prstGeom>
        </p:spPr>
      </p:pic>
    </p:spTree>
    <p:extLst>
      <p:ext uri="{BB962C8B-B14F-4D97-AF65-F5344CB8AC3E}">
        <p14:creationId xmlns:p14="http://schemas.microsoft.com/office/powerpoint/2010/main" val="539920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Software </a:t>
            </a:r>
            <a:r>
              <a:rPr lang="en-US" b="1" dirty="0" smtClean="0"/>
              <a:t>Orientation</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200" dirty="0" smtClean="0"/>
              <a:t>The </a:t>
            </a:r>
            <a:r>
              <a:rPr lang="en-US" sz="2200" dirty="0"/>
              <a:t>Proofing group contains </a:t>
            </a:r>
            <a:r>
              <a:rPr lang="en-US" sz="2200" dirty="0" smtClean="0"/>
              <a:t/>
            </a:r>
            <a:br>
              <a:rPr lang="en-US" sz="2200" dirty="0" smtClean="0"/>
            </a:br>
            <a:r>
              <a:rPr lang="en-US" sz="2200" dirty="0" smtClean="0"/>
              <a:t>commands </a:t>
            </a:r>
            <a:r>
              <a:rPr lang="en-US" sz="2200" dirty="0"/>
              <a:t>for launching </a:t>
            </a:r>
            <a:r>
              <a:rPr lang="en-US" sz="2200" dirty="0" smtClean="0"/>
              <a:t>Word’s </a:t>
            </a:r>
            <a:br>
              <a:rPr lang="en-US" sz="2200" dirty="0" smtClean="0"/>
            </a:br>
            <a:r>
              <a:rPr lang="en-US" sz="2200" dirty="0" smtClean="0"/>
              <a:t>spelling </a:t>
            </a:r>
            <a:r>
              <a:rPr lang="en-US" sz="2200" dirty="0"/>
              <a:t>and grammar </a:t>
            </a:r>
            <a:r>
              <a:rPr lang="en-US" sz="2200" dirty="0" smtClean="0"/>
              <a:t>functions</a:t>
            </a:r>
            <a:r>
              <a:rPr lang="en-US" sz="2200" dirty="0"/>
              <a:t>, </a:t>
            </a:r>
            <a:r>
              <a:rPr lang="en-US" sz="2200" dirty="0" smtClean="0"/>
              <a:t/>
            </a:r>
            <a:br>
              <a:rPr lang="en-US" sz="2200" dirty="0" smtClean="0"/>
            </a:br>
            <a:r>
              <a:rPr lang="en-US" sz="2200" dirty="0" smtClean="0"/>
              <a:t>searching </a:t>
            </a:r>
            <a:r>
              <a:rPr lang="en-US" sz="2200" dirty="0"/>
              <a:t>through </a:t>
            </a:r>
            <a:r>
              <a:rPr lang="en-US" sz="2200" dirty="0" smtClean="0"/>
              <a:t>references</a:t>
            </a:r>
            <a:r>
              <a:rPr lang="en-US" sz="2200" dirty="0"/>
              <a:t>, </a:t>
            </a:r>
            <a:r>
              <a:rPr lang="en-US" sz="2200" dirty="0" smtClean="0"/>
              <a:t/>
            </a:r>
            <a:br>
              <a:rPr lang="en-US" sz="2200" dirty="0" smtClean="0"/>
            </a:br>
            <a:r>
              <a:rPr lang="en-US" sz="2200" dirty="0" smtClean="0"/>
              <a:t>using </a:t>
            </a:r>
            <a:r>
              <a:rPr lang="en-US" sz="2200" dirty="0"/>
              <a:t>the Thesaurus</a:t>
            </a:r>
            <a:r>
              <a:rPr lang="en-US" sz="2200" dirty="0" smtClean="0"/>
              <a:t>, and </a:t>
            </a:r>
            <a:br>
              <a:rPr lang="en-US" sz="2200" dirty="0" smtClean="0"/>
            </a:br>
            <a:r>
              <a:rPr lang="en-US" sz="2200" dirty="0" smtClean="0"/>
              <a:t>counting </a:t>
            </a:r>
            <a:r>
              <a:rPr lang="en-US" sz="2200" dirty="0"/>
              <a:t>words by characters, </a:t>
            </a:r>
            <a:r>
              <a:rPr lang="en-US" sz="2200" dirty="0" smtClean="0"/>
              <a:t/>
            </a:r>
            <a:br>
              <a:rPr lang="en-US" sz="2200" dirty="0" smtClean="0"/>
            </a:br>
            <a:r>
              <a:rPr lang="en-US" sz="2200" dirty="0" smtClean="0"/>
              <a:t>paragraphs</a:t>
            </a:r>
            <a:r>
              <a:rPr lang="en-US" sz="2200" dirty="0"/>
              <a:t>, and lines. The </a:t>
            </a:r>
            <a:r>
              <a:rPr lang="en-US" sz="2200" dirty="0" smtClean="0"/>
              <a:t/>
            </a:r>
            <a:br>
              <a:rPr lang="en-US" sz="2200" dirty="0" smtClean="0"/>
            </a:br>
            <a:r>
              <a:rPr lang="en-US" sz="2200" dirty="0" smtClean="0"/>
              <a:t>Language </a:t>
            </a:r>
            <a:r>
              <a:rPr lang="en-US" sz="2200" dirty="0"/>
              <a:t>group contains </a:t>
            </a:r>
            <a:r>
              <a:rPr lang="en-US" sz="2200" dirty="0" smtClean="0"/>
              <a:t>com-</a:t>
            </a:r>
            <a:br>
              <a:rPr lang="en-US" sz="2200" dirty="0" smtClean="0"/>
            </a:br>
            <a:r>
              <a:rPr lang="en-US" sz="2200" dirty="0" err="1" smtClean="0"/>
              <a:t>mands</a:t>
            </a:r>
            <a:r>
              <a:rPr lang="en-US" sz="2200" dirty="0" smtClean="0"/>
              <a:t> </a:t>
            </a:r>
            <a:r>
              <a:rPr lang="en-US" sz="2200" dirty="0"/>
              <a:t>for translating words or </a:t>
            </a:r>
            <a:r>
              <a:rPr lang="en-US" sz="2200" dirty="0" smtClean="0"/>
              <a:t/>
            </a:r>
            <a:br>
              <a:rPr lang="en-US" sz="2200" dirty="0" smtClean="0"/>
            </a:br>
            <a:r>
              <a:rPr lang="en-US" sz="2200" dirty="0" smtClean="0"/>
              <a:t>paragraphs </a:t>
            </a:r>
            <a:r>
              <a:rPr lang="en-US" sz="2200" dirty="0"/>
              <a:t>and an option to </a:t>
            </a:r>
            <a:r>
              <a:rPr lang="en-US" sz="2200" dirty="0" smtClean="0"/>
              <a:t/>
            </a:r>
            <a:br>
              <a:rPr lang="en-US" sz="2200" dirty="0" smtClean="0"/>
            </a:br>
            <a:r>
              <a:rPr lang="en-US" sz="2200" dirty="0" smtClean="0"/>
              <a:t>select </a:t>
            </a:r>
            <a:r>
              <a:rPr lang="en-US" sz="2200" dirty="0"/>
              <a:t>a language. These and other commands for reviewing and editing </a:t>
            </a:r>
            <a:r>
              <a:rPr lang="en-US" sz="2200" dirty="0" smtClean="0"/>
              <a:t>documents </a:t>
            </a:r>
            <a:r>
              <a:rPr lang="en-US" sz="2200" dirty="0"/>
              <a:t>are located on the Review tab, shown </a:t>
            </a:r>
            <a:r>
              <a:rPr lang="en-US" sz="2200" dirty="0" smtClean="0"/>
              <a:t>above.</a:t>
            </a:r>
            <a:endParaRPr lang="en-US" sz="2200" dirty="0"/>
          </a:p>
          <a:p>
            <a:r>
              <a:rPr lang="en-US" sz="2200" dirty="0" smtClean="0"/>
              <a:t>Use </a:t>
            </a:r>
            <a:r>
              <a:rPr lang="en-US" sz="2200" dirty="0"/>
              <a:t>this figure as a reference throughout this lesson and the rest of this book.</a:t>
            </a:r>
          </a:p>
          <a:p>
            <a:endParaRPr lang="en-US" sz="2400" dirty="0"/>
          </a:p>
        </p:txBody>
      </p:sp>
      <p:pic>
        <p:nvPicPr>
          <p:cNvPr id="2" name="Picture 1" descr="09.0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66640" y="1700810"/>
            <a:ext cx="3613869" cy="3289846"/>
          </a:xfrm>
          <a:prstGeom prst="rect">
            <a:avLst/>
          </a:prstGeom>
        </p:spPr>
      </p:pic>
    </p:spTree>
    <p:extLst>
      <p:ext uri="{BB962C8B-B14F-4D97-AF65-F5344CB8AC3E}">
        <p14:creationId xmlns:p14="http://schemas.microsoft.com/office/powerpoint/2010/main" val="28968987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View Comments Inline and </a:t>
            </a:r>
            <a:br>
              <a:rPr lang="en-US" b="1" dirty="0"/>
            </a:br>
            <a:r>
              <a:rPr lang="en-US" b="1" dirty="0"/>
              <a:t>as Balloons and Change the User Name</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3"/>
            </a:pPr>
            <a:r>
              <a:rPr lang="en-US" sz="2400" dirty="0" smtClean="0"/>
              <a:t>By </a:t>
            </a:r>
            <a:r>
              <a:rPr lang="en-US" sz="2400" dirty="0"/>
              <a:t>default, Word displays comments and formatting in balloons, as shown </a:t>
            </a:r>
            <a:r>
              <a:rPr lang="en-US" sz="2400" dirty="0" smtClean="0"/>
              <a:t>below. </a:t>
            </a:r>
            <a:r>
              <a:rPr lang="en-US" sz="2400" dirty="0"/>
              <a:t>Deletions and additions to text appear inline and when in Draft view, these are also shown inline</a:t>
            </a:r>
            <a:r>
              <a:rPr lang="en-US" sz="2400" dirty="0" smtClean="0"/>
              <a:t>.</a:t>
            </a:r>
            <a:endParaRPr lang="en-US" sz="2400" dirty="0"/>
          </a:p>
        </p:txBody>
      </p:sp>
      <p:pic>
        <p:nvPicPr>
          <p:cNvPr id="2" name="Picture 1" descr="09.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3284984"/>
            <a:ext cx="6608264" cy="2527424"/>
          </a:xfrm>
          <a:prstGeom prst="rect">
            <a:avLst/>
          </a:prstGeom>
        </p:spPr>
      </p:pic>
    </p:spTree>
    <p:extLst>
      <p:ext uri="{BB962C8B-B14F-4D97-AF65-F5344CB8AC3E}">
        <p14:creationId xmlns:p14="http://schemas.microsoft.com/office/powerpoint/2010/main" val="36130330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View Comments Inline and </a:t>
            </a:r>
            <a:br>
              <a:rPr lang="en-US" b="1" dirty="0"/>
            </a:br>
            <a:r>
              <a:rPr lang="en-US" b="1" dirty="0"/>
              <a:t>as Balloons and Change the User Name</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4"/>
            </a:pPr>
            <a:r>
              <a:rPr lang="en-US" sz="2200" dirty="0" smtClean="0"/>
              <a:t>In </a:t>
            </a:r>
            <a:r>
              <a:rPr lang="en-US" sz="2200" dirty="0"/>
              <a:t>the </a:t>
            </a:r>
            <a:r>
              <a:rPr lang="en-US" sz="2200" i="1" dirty="0"/>
              <a:t>Tracking</a:t>
            </a:r>
            <a:r>
              <a:rPr lang="en-US" sz="2200" dirty="0"/>
              <a:t> group, click the </a:t>
            </a:r>
            <a:r>
              <a:rPr lang="en-US" sz="2200" i="1" dirty="0"/>
              <a:t>Show Markup</a:t>
            </a:r>
            <a:r>
              <a:rPr lang="en-US" sz="2200" dirty="0"/>
              <a:t> button</a:t>
            </a:r>
            <a:r>
              <a:rPr lang="en-US" sz="2200" b="1" dirty="0"/>
              <a:t> drop-down arrow </a:t>
            </a:r>
            <a:r>
              <a:rPr lang="en-US" sz="2200" dirty="0"/>
              <a:t>to display the menu.</a:t>
            </a:r>
            <a:r>
              <a:rPr lang="en-US" sz="2200" b="1" dirty="0"/>
              <a:t> </a:t>
            </a:r>
            <a:r>
              <a:rPr lang="en-US" sz="2200" dirty="0"/>
              <a:t>Options are available on how markup should display in the document. Select </a:t>
            </a:r>
            <a:r>
              <a:rPr lang="en-US" sz="2200" b="1" dirty="0"/>
              <a:t>Balloons </a:t>
            </a:r>
            <a:r>
              <a:rPr lang="en-US" sz="2200" dirty="0"/>
              <a:t>then </a:t>
            </a:r>
            <a:r>
              <a:rPr lang="en-US" sz="2200" b="1" dirty="0"/>
              <a:t>Show All Revisions Inline</a:t>
            </a:r>
            <a:r>
              <a:rPr lang="en-US" sz="2200" dirty="0"/>
              <a:t>. Inline comments are hidden and indicated by bracketed reviewer initials beside the selected text, as shown </a:t>
            </a:r>
            <a:r>
              <a:rPr lang="en-US" sz="2200" dirty="0" smtClean="0"/>
              <a:t>below.</a:t>
            </a:r>
            <a:endParaRPr lang="en-US" sz="2200" dirty="0"/>
          </a:p>
        </p:txBody>
      </p:sp>
      <p:pic>
        <p:nvPicPr>
          <p:cNvPr id="2" name="Picture 1" descr="09.1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3429000"/>
            <a:ext cx="5902960" cy="2942808"/>
          </a:xfrm>
          <a:prstGeom prst="rect">
            <a:avLst/>
          </a:prstGeom>
        </p:spPr>
      </p:pic>
    </p:spTree>
    <p:extLst>
      <p:ext uri="{BB962C8B-B14F-4D97-AF65-F5344CB8AC3E}">
        <p14:creationId xmlns:p14="http://schemas.microsoft.com/office/powerpoint/2010/main" val="35069568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View Comments Inline and </a:t>
            </a:r>
            <a:br>
              <a:rPr lang="en-US" b="1" dirty="0"/>
            </a:br>
            <a:r>
              <a:rPr lang="en-US" b="1" dirty="0"/>
              <a:t>as Balloons and Change the User Name</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200" dirty="0" smtClean="0"/>
              <a:t>Position </a:t>
            </a:r>
            <a:r>
              <a:rPr lang="en-US" sz="2200" dirty="0"/>
              <a:t>the mouse </a:t>
            </a:r>
            <a:r>
              <a:rPr lang="en-US" sz="2200" dirty="0" smtClean="0"/>
              <a:t/>
            </a:r>
            <a:br>
              <a:rPr lang="en-US" sz="2200" dirty="0" smtClean="0"/>
            </a:br>
            <a:r>
              <a:rPr lang="en-US" sz="2200" dirty="0" smtClean="0"/>
              <a:t>pointer </a:t>
            </a:r>
            <a:r>
              <a:rPr lang="en-US" sz="2200" dirty="0"/>
              <a:t>over your </a:t>
            </a:r>
            <a:r>
              <a:rPr lang="en-US" sz="2200" dirty="0" smtClean="0"/>
              <a:t/>
            </a:r>
            <a:br>
              <a:rPr lang="en-US" sz="2200" dirty="0" smtClean="0"/>
            </a:br>
            <a:r>
              <a:rPr lang="en-US" sz="2200" dirty="0" smtClean="0"/>
              <a:t>initials</a:t>
            </a:r>
            <a:r>
              <a:rPr lang="en-US" sz="2200" dirty="0"/>
              <a:t>. The </a:t>
            </a:r>
            <a:r>
              <a:rPr lang="en-US" sz="2200" dirty="0" smtClean="0"/>
              <a:t>com-</a:t>
            </a:r>
            <a:br>
              <a:rPr lang="en-US" sz="2200" dirty="0" smtClean="0"/>
            </a:br>
            <a:r>
              <a:rPr lang="en-US" sz="2200" dirty="0" err="1" smtClean="0"/>
              <a:t>ment</a:t>
            </a:r>
            <a:r>
              <a:rPr lang="en-US" sz="2200" dirty="0" smtClean="0"/>
              <a:t> </a:t>
            </a:r>
            <a:r>
              <a:rPr lang="en-US" sz="2200" dirty="0"/>
              <a:t>appears in </a:t>
            </a:r>
            <a:r>
              <a:rPr lang="en-US" sz="2200" dirty="0" smtClean="0"/>
              <a:t/>
            </a:r>
            <a:br>
              <a:rPr lang="en-US" sz="2200" dirty="0" smtClean="0"/>
            </a:br>
            <a:r>
              <a:rPr lang="en-US" sz="2200" dirty="0" smtClean="0"/>
              <a:t>a </a:t>
            </a:r>
            <a:r>
              <a:rPr lang="en-US" sz="2200" dirty="0"/>
              <a:t>screen tip, as </a:t>
            </a:r>
            <a:r>
              <a:rPr lang="en-US" sz="2200" dirty="0" smtClean="0"/>
              <a:t/>
            </a:r>
            <a:br>
              <a:rPr lang="en-US" sz="2200" dirty="0" smtClean="0"/>
            </a:br>
            <a:r>
              <a:rPr lang="en-US" sz="2200" dirty="0" smtClean="0"/>
              <a:t>shown at right.</a:t>
            </a:r>
            <a:endParaRPr lang="en-US" sz="2200" dirty="0"/>
          </a:p>
          <a:p>
            <a:pPr marL="457200" indent="-457200">
              <a:buFont typeface="+mj-lt"/>
              <a:buAutoNum type="arabicPeriod" startAt="5"/>
            </a:pPr>
            <a:r>
              <a:rPr lang="en-US" sz="2200" dirty="0" smtClean="0"/>
              <a:t>In </a:t>
            </a:r>
            <a:r>
              <a:rPr lang="en-US" sz="2200" dirty="0"/>
              <a:t>the </a:t>
            </a:r>
            <a:r>
              <a:rPr lang="en-US" sz="2200" i="1" dirty="0"/>
              <a:t>Tracking</a:t>
            </a:r>
            <a:r>
              <a:rPr lang="en-US" sz="2200" dirty="0"/>
              <a:t> </a:t>
            </a:r>
            <a:r>
              <a:rPr lang="en-US" sz="2200" dirty="0" smtClean="0"/>
              <a:t/>
            </a:r>
            <a:br>
              <a:rPr lang="en-US" sz="2200" dirty="0" smtClean="0"/>
            </a:br>
            <a:r>
              <a:rPr lang="en-US" sz="2200" dirty="0" smtClean="0"/>
              <a:t>group</a:t>
            </a:r>
            <a:r>
              <a:rPr lang="en-US" sz="2200" dirty="0"/>
              <a:t>, click the </a:t>
            </a:r>
            <a:r>
              <a:rPr lang="en-US" sz="2200" dirty="0" smtClean="0"/>
              <a:t/>
            </a:r>
            <a:br>
              <a:rPr lang="en-US" sz="2200" dirty="0" smtClean="0"/>
            </a:br>
            <a:r>
              <a:rPr lang="en-US" sz="2200" b="1" dirty="0" smtClean="0"/>
              <a:t>drop</a:t>
            </a:r>
            <a:r>
              <a:rPr lang="en-US" sz="2200" b="1" dirty="0"/>
              <a:t>-down arrow</a:t>
            </a:r>
            <a:r>
              <a:rPr lang="en-US" sz="2200" dirty="0"/>
              <a:t> in the </a:t>
            </a:r>
            <a:r>
              <a:rPr lang="en-US" sz="2200" i="1" dirty="0"/>
              <a:t>Show Markup</a:t>
            </a:r>
            <a:r>
              <a:rPr lang="en-US" sz="2200" dirty="0"/>
              <a:t> button; select </a:t>
            </a:r>
            <a:r>
              <a:rPr lang="en-US" sz="2200" b="1" dirty="0"/>
              <a:t>Balloons</a:t>
            </a:r>
            <a:r>
              <a:rPr lang="en-US" sz="2200" dirty="0"/>
              <a:t> then </a:t>
            </a:r>
            <a:r>
              <a:rPr lang="en-US" sz="2200" b="1" dirty="0"/>
              <a:t>Show Revisions in Balloons</a:t>
            </a:r>
            <a:r>
              <a:rPr lang="en-US" sz="2200" dirty="0"/>
              <a:t>. The comment is shown in a balloon in the Markup area. If there are formatting revisions and text changes in this document, only the comments will display in balloons</a:t>
            </a:r>
            <a:r>
              <a:rPr lang="en-US" sz="2200" dirty="0" smtClean="0"/>
              <a:t>.</a:t>
            </a:r>
            <a:endParaRPr lang="en-US" sz="2200" dirty="0"/>
          </a:p>
        </p:txBody>
      </p:sp>
      <p:pic>
        <p:nvPicPr>
          <p:cNvPr id="2" name="Picture 1" descr="09.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3280" y="1700808"/>
            <a:ext cx="5192256" cy="2511388"/>
          </a:xfrm>
          <a:prstGeom prst="rect">
            <a:avLst/>
          </a:prstGeom>
        </p:spPr>
      </p:pic>
    </p:spTree>
    <p:extLst>
      <p:ext uri="{BB962C8B-B14F-4D97-AF65-F5344CB8AC3E}">
        <p14:creationId xmlns:p14="http://schemas.microsoft.com/office/powerpoint/2010/main" val="26206357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View Comments Inline and </a:t>
            </a:r>
            <a:br>
              <a:rPr lang="en-US" b="1" dirty="0"/>
            </a:br>
            <a:r>
              <a:rPr lang="en-US" b="1" dirty="0"/>
              <a:t>as Balloons and Change the User Name</a:t>
            </a:r>
            <a:endParaRPr lang="en-US" dirty="0" smtClean="0">
              <a:ea typeface="+mj-ea"/>
              <a:cs typeface="+mj-cs"/>
            </a:endParaRPr>
          </a:p>
        </p:txBody>
      </p:sp>
      <p:sp>
        <p:nvSpPr>
          <p:cNvPr id="21506" name="Rectangle 3"/>
          <p:cNvSpPr>
            <a:spLocks noGrp="1" noChangeArrowheads="1"/>
          </p:cNvSpPr>
          <p:nvPr>
            <p:ph type="body" idx="1"/>
          </p:nvPr>
        </p:nvSpPr>
        <p:spPr>
          <a:xfrm>
            <a:off x="457200" y="1484784"/>
            <a:ext cx="8003232" cy="4992216"/>
          </a:xfrm>
        </p:spPr>
        <p:txBody>
          <a:bodyPr/>
          <a:lstStyle/>
          <a:p>
            <a:pPr marL="457200" indent="-457200">
              <a:spcBef>
                <a:spcPts val="200"/>
              </a:spcBef>
              <a:buFont typeface="+mj-lt"/>
              <a:buAutoNum type="arabicPeriod" startAt="7"/>
            </a:pPr>
            <a:r>
              <a:rPr lang="en-US" sz="2000" b="1" dirty="0" smtClean="0"/>
              <a:t>SAVE</a:t>
            </a:r>
            <a:r>
              <a:rPr lang="en-US" sz="2000" dirty="0" smtClean="0"/>
              <a:t> </a:t>
            </a:r>
            <a:r>
              <a:rPr lang="en-US" sz="2000" dirty="0"/>
              <a:t>the document as </a:t>
            </a:r>
            <a:r>
              <a:rPr lang="en-US" sz="2000" b="1" i="1" dirty="0"/>
              <a:t>employment_offer_comments2</a:t>
            </a:r>
            <a:r>
              <a:rPr lang="en-US" sz="2000" dirty="0"/>
              <a:t> in your USB flash drive in the lesson folder and close the file.</a:t>
            </a:r>
          </a:p>
          <a:p>
            <a:pPr marL="457200" indent="-457200">
              <a:spcBef>
                <a:spcPts val="200"/>
              </a:spcBef>
              <a:buFont typeface="+mj-lt"/>
              <a:buAutoNum type="arabicPeriod" startAt="7"/>
            </a:pPr>
            <a:r>
              <a:rPr lang="en-US" sz="2000" b="1" dirty="0" smtClean="0"/>
              <a:t>OPEN</a:t>
            </a:r>
            <a:r>
              <a:rPr lang="en-US" sz="2000" dirty="0" smtClean="0"/>
              <a:t> </a:t>
            </a:r>
            <a:r>
              <a:rPr lang="en-US" sz="2000" dirty="0"/>
              <a:t>the </a:t>
            </a:r>
            <a:r>
              <a:rPr lang="en-US" sz="2000" b="1" i="1" dirty="0" err="1"/>
              <a:t>initial_employment_offer</a:t>
            </a:r>
            <a:r>
              <a:rPr lang="en-US" sz="2000" dirty="0"/>
              <a:t> </a:t>
            </a:r>
            <a:r>
              <a:rPr lang="en-US" sz="2000" dirty="0" smtClean="0"/>
              <a:t/>
            </a:r>
            <a:br>
              <a:rPr lang="en-US" sz="2000" dirty="0" smtClean="0"/>
            </a:br>
            <a:r>
              <a:rPr lang="en-US" sz="2000" dirty="0" smtClean="0"/>
              <a:t>document </a:t>
            </a:r>
            <a:r>
              <a:rPr lang="en-US" sz="2000" dirty="0"/>
              <a:t>in the lesson folder. The </a:t>
            </a:r>
            <a:r>
              <a:rPr lang="en-US" sz="2000" dirty="0" smtClean="0"/>
              <a:t/>
            </a:r>
            <a:br>
              <a:rPr lang="en-US" sz="2000" dirty="0" smtClean="0"/>
            </a:br>
            <a:r>
              <a:rPr lang="en-US" sz="2000" dirty="0" smtClean="0"/>
              <a:t>document </a:t>
            </a:r>
            <a:r>
              <a:rPr lang="en-US" sz="2000" dirty="0"/>
              <a:t>opens with the default </a:t>
            </a:r>
            <a:r>
              <a:rPr lang="en-US" sz="2000" dirty="0" smtClean="0"/>
              <a:t/>
            </a:r>
            <a:br>
              <a:rPr lang="en-US" sz="2000" dirty="0" smtClean="0"/>
            </a:br>
            <a:r>
              <a:rPr lang="en-US" sz="2000" dirty="0" smtClean="0"/>
              <a:t>settings </a:t>
            </a:r>
            <a:r>
              <a:rPr lang="en-US" sz="2000" dirty="0"/>
              <a:t>displaying comments and </a:t>
            </a:r>
            <a:r>
              <a:rPr lang="en-US" sz="2000" dirty="0" smtClean="0"/>
              <a:t/>
            </a:r>
            <a:br>
              <a:rPr lang="en-US" sz="2000" dirty="0" smtClean="0"/>
            </a:br>
            <a:r>
              <a:rPr lang="en-US" sz="2000" dirty="0" smtClean="0"/>
              <a:t>formatting </a:t>
            </a:r>
            <a:r>
              <a:rPr lang="en-US" sz="2000" dirty="0"/>
              <a:t>changes in the markup area</a:t>
            </a:r>
            <a:r>
              <a:rPr lang="en-US" sz="2000" dirty="0" smtClean="0"/>
              <a:t>.</a:t>
            </a:r>
          </a:p>
          <a:p>
            <a:pPr marL="457200" indent="-457200">
              <a:spcBef>
                <a:spcPts val="200"/>
              </a:spcBef>
              <a:buFont typeface="+mj-lt"/>
              <a:buAutoNum type="arabicPeriod" startAt="7"/>
            </a:pPr>
            <a:r>
              <a:rPr lang="en-US" sz="2000" dirty="0" smtClean="0"/>
              <a:t>In the </a:t>
            </a:r>
            <a:r>
              <a:rPr lang="en-US" sz="2000" i="1" dirty="0" smtClean="0"/>
              <a:t>Tracking</a:t>
            </a:r>
            <a:r>
              <a:rPr lang="en-US" sz="2000" dirty="0" smtClean="0"/>
              <a:t> group, click the </a:t>
            </a:r>
            <a:r>
              <a:rPr lang="en-US" sz="2000" i="1" dirty="0" smtClean="0"/>
              <a:t>Show </a:t>
            </a:r>
            <a:br>
              <a:rPr lang="en-US" sz="2000" i="1" dirty="0" smtClean="0"/>
            </a:br>
            <a:r>
              <a:rPr lang="en-US" sz="2000" i="1" dirty="0" smtClean="0"/>
              <a:t>Markup</a:t>
            </a:r>
            <a:r>
              <a:rPr lang="en-US" sz="2000" dirty="0" smtClean="0"/>
              <a:t> button </a:t>
            </a:r>
            <a:r>
              <a:rPr lang="en-US" sz="2000" b="1" dirty="0" smtClean="0"/>
              <a:t>drop-down arrow</a:t>
            </a:r>
            <a:r>
              <a:rPr lang="en-US" sz="2000" dirty="0" smtClean="0"/>
              <a:t> and </a:t>
            </a:r>
            <a:br>
              <a:rPr lang="en-US" sz="2000" dirty="0" smtClean="0"/>
            </a:br>
            <a:r>
              <a:rPr lang="en-US" sz="2000" dirty="0" smtClean="0"/>
              <a:t>select </a:t>
            </a:r>
            <a:r>
              <a:rPr lang="en-US" sz="2000" b="1" dirty="0" smtClean="0"/>
              <a:t>Reviewers</a:t>
            </a:r>
            <a:r>
              <a:rPr lang="en-US" sz="2000" dirty="0" smtClean="0"/>
              <a:t>; then in the drop-</a:t>
            </a:r>
            <a:br>
              <a:rPr lang="en-US" sz="2000" dirty="0" smtClean="0"/>
            </a:br>
            <a:r>
              <a:rPr lang="en-US" sz="2000" dirty="0" smtClean="0"/>
              <a:t>down list of All Reviewers, click the</a:t>
            </a:r>
            <a:r>
              <a:rPr lang="en-US" sz="2000" b="1" dirty="0" smtClean="0"/>
              <a:t> </a:t>
            </a:r>
            <a:br>
              <a:rPr lang="en-US" sz="2000" b="1" dirty="0" smtClean="0"/>
            </a:br>
            <a:r>
              <a:rPr lang="en-US" sz="2000" b="1" dirty="0" smtClean="0"/>
              <a:t>check box</a:t>
            </a:r>
            <a:r>
              <a:rPr lang="en-US" sz="2000" dirty="0" smtClean="0"/>
              <a:t> beside Paul Sours to remove </a:t>
            </a:r>
            <a:br>
              <a:rPr lang="en-US" sz="2000" dirty="0" smtClean="0"/>
            </a:br>
            <a:r>
              <a:rPr lang="en-US" sz="2000" dirty="0" smtClean="0"/>
              <a:t>the check mark. His comments no </a:t>
            </a:r>
            <a:br>
              <a:rPr lang="en-US" sz="2000" dirty="0" smtClean="0"/>
            </a:br>
            <a:r>
              <a:rPr lang="en-US" sz="2000" dirty="0" smtClean="0"/>
              <a:t>longer are displayed in the document, as shown above.</a:t>
            </a:r>
          </a:p>
          <a:p>
            <a:pPr marL="457200" indent="-457200">
              <a:spcBef>
                <a:spcPts val="200"/>
              </a:spcBef>
              <a:buFont typeface="+mj-lt"/>
              <a:buAutoNum type="arabicPeriod" startAt="7"/>
            </a:pPr>
            <a:r>
              <a:rPr lang="en-US" sz="2000" b="1" dirty="0" smtClean="0"/>
              <a:t>SAVE</a:t>
            </a:r>
            <a:r>
              <a:rPr lang="en-US" sz="2000" dirty="0" smtClean="0"/>
              <a:t> </a:t>
            </a:r>
            <a:r>
              <a:rPr lang="en-US" sz="2000" dirty="0"/>
              <a:t>the document in your USB flash drive in the lesson folder.</a:t>
            </a:r>
          </a:p>
          <a:p>
            <a:pPr>
              <a:spcBef>
                <a:spcPts val="200"/>
              </a:spcBef>
            </a:pPr>
            <a:r>
              <a:rPr lang="en-US" sz="2000" b="1" dirty="0"/>
              <a:t>LEAVE</a:t>
            </a:r>
            <a:r>
              <a:rPr lang="en-US" sz="2000" dirty="0"/>
              <a:t> the document open to use in the next exercise.</a:t>
            </a:r>
          </a:p>
          <a:p>
            <a:endParaRPr lang="en-US" sz="2400" dirty="0"/>
          </a:p>
          <a:p>
            <a:endParaRPr lang="en-US" sz="2400" dirty="0"/>
          </a:p>
          <a:p>
            <a:endParaRPr lang="en-US" sz="2400" dirty="0"/>
          </a:p>
          <a:p>
            <a:endParaRPr lang="en-US" sz="2400" dirty="0"/>
          </a:p>
        </p:txBody>
      </p:sp>
      <p:pic>
        <p:nvPicPr>
          <p:cNvPr id="2" name="Picture 1" descr="09.16.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3680" y="2218079"/>
            <a:ext cx="3104748" cy="3315185"/>
          </a:xfrm>
          <a:prstGeom prst="rect">
            <a:avLst/>
          </a:prstGeom>
        </p:spPr>
      </p:pic>
    </p:spTree>
    <p:extLst>
      <p:ext uri="{BB962C8B-B14F-4D97-AF65-F5344CB8AC3E}">
        <p14:creationId xmlns:p14="http://schemas.microsoft.com/office/powerpoint/2010/main" val="4122940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Displaying the Reviewing Pane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Comments </a:t>
            </a:r>
            <a:r>
              <a:rPr lang="en-US" sz="2400" dirty="0"/>
              <a:t>are listed in sequence and tracked on the Reviewing Pane either vertically or horizontally on your screen. </a:t>
            </a:r>
            <a:endParaRPr lang="en-US" sz="2400" dirty="0" smtClean="0"/>
          </a:p>
          <a:p>
            <a:r>
              <a:rPr lang="en-US" sz="2400" dirty="0" smtClean="0"/>
              <a:t>When </a:t>
            </a:r>
            <a:r>
              <a:rPr lang="en-US" sz="2400" dirty="0"/>
              <a:t>the Reviewing Pane opens, a summary displays the number of insertions, deletions, moves, formatting, and comments that have been made in the document. </a:t>
            </a:r>
            <a:endParaRPr lang="en-US" sz="2400" dirty="0" smtClean="0"/>
          </a:p>
          <a:p>
            <a:r>
              <a:rPr lang="en-US" sz="2400" dirty="0" smtClean="0"/>
              <a:t>In </a:t>
            </a:r>
            <a:r>
              <a:rPr lang="en-US" sz="2400" dirty="0"/>
              <a:t>this lesson, you learn to change the review pane’s display from vertical to horizontal</a:t>
            </a:r>
            <a:r>
              <a:rPr lang="en-US" sz="2400" dirty="0" smtClean="0"/>
              <a:t>.</a:t>
            </a:r>
            <a:endParaRPr lang="en-US" sz="2400" dirty="0"/>
          </a:p>
        </p:txBody>
      </p:sp>
    </p:spTree>
    <p:extLst>
      <p:ext uri="{BB962C8B-B14F-4D97-AF65-F5344CB8AC3E}">
        <p14:creationId xmlns:p14="http://schemas.microsoft.com/office/powerpoint/2010/main" val="3597218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Display the Reviewing Pane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smtClean="0"/>
              <a:t>USE</a:t>
            </a:r>
            <a:r>
              <a:rPr lang="en-US" sz="2400" dirty="0" smtClean="0"/>
              <a:t> </a:t>
            </a:r>
            <a:r>
              <a:rPr lang="en-US" sz="2400" dirty="0"/>
              <a:t>the document that is open from the previous exercise.</a:t>
            </a:r>
          </a:p>
          <a:p>
            <a:pPr marL="457200" indent="-457200">
              <a:buFont typeface="+mj-lt"/>
              <a:buAutoNum type="arabicPeriod"/>
            </a:pPr>
            <a:r>
              <a:rPr lang="en-US" sz="2400" dirty="0" smtClean="0"/>
              <a:t>Click </a:t>
            </a:r>
            <a:r>
              <a:rPr lang="en-US" sz="2400" dirty="0"/>
              <a:t>the </a:t>
            </a:r>
            <a:r>
              <a:rPr lang="en-US" sz="2400" b="1" dirty="0"/>
              <a:t>Review</a:t>
            </a:r>
            <a:r>
              <a:rPr lang="en-US" sz="2400" dirty="0"/>
              <a:t> tab and in the </a:t>
            </a:r>
            <a:r>
              <a:rPr lang="en-US" sz="2400" i="1" dirty="0"/>
              <a:t>Tracking</a:t>
            </a:r>
            <a:r>
              <a:rPr lang="en-US" sz="2400" dirty="0"/>
              <a:t> group, click the Reviewing Pane</a:t>
            </a:r>
            <a:r>
              <a:rPr lang="en-US" sz="2400" b="1" dirty="0"/>
              <a:t> drop-down arrow</a:t>
            </a:r>
            <a:r>
              <a:rPr lang="en-US" sz="2400" dirty="0"/>
              <a:t>,</a:t>
            </a:r>
            <a:r>
              <a:rPr lang="en-US" sz="2400" b="1" dirty="0"/>
              <a:t> </a:t>
            </a:r>
            <a:r>
              <a:rPr lang="en-US" sz="2400" dirty="0"/>
              <a:t>and select </a:t>
            </a:r>
            <a:r>
              <a:rPr lang="en-US" sz="2400" b="1" dirty="0"/>
              <a:t>Reviewing</a:t>
            </a:r>
            <a:r>
              <a:rPr lang="en-US" sz="2400" dirty="0"/>
              <a:t> </a:t>
            </a:r>
            <a:r>
              <a:rPr lang="en-US" sz="2400" b="1" dirty="0"/>
              <a:t>Pane</a:t>
            </a:r>
            <a:r>
              <a:rPr lang="en-US" sz="2400" dirty="0"/>
              <a:t> </a:t>
            </a:r>
            <a:r>
              <a:rPr lang="en-US" sz="2400" b="1" dirty="0"/>
              <a:t>Horizontal</a:t>
            </a:r>
            <a:r>
              <a:rPr lang="en-US" sz="2400" dirty="0"/>
              <a:t> from the drop-down menu. </a:t>
            </a:r>
            <a:r>
              <a:rPr lang="en-US" sz="2400" dirty="0" smtClean="0"/>
              <a:t/>
            </a:r>
            <a:br>
              <a:rPr lang="en-US" sz="2400" dirty="0" smtClean="0"/>
            </a:br>
            <a:r>
              <a:rPr lang="en-US" sz="2400" dirty="0" smtClean="0"/>
              <a:t>The </a:t>
            </a:r>
            <a:r>
              <a:rPr lang="en-US" sz="2400" dirty="0"/>
              <a:t>comments now display in a horizontal pane across </a:t>
            </a:r>
            <a:r>
              <a:rPr lang="en-US" sz="2400" dirty="0" smtClean="0"/>
              <a:t/>
            </a:r>
            <a:br>
              <a:rPr lang="en-US" sz="2400" dirty="0" smtClean="0"/>
            </a:br>
            <a:r>
              <a:rPr lang="en-US" sz="2400" dirty="0" smtClean="0"/>
              <a:t>the </a:t>
            </a:r>
            <a:r>
              <a:rPr lang="en-US" sz="2400" dirty="0"/>
              <a:t>bottom of the Word window as </a:t>
            </a:r>
            <a:r>
              <a:rPr lang="en-US" sz="2400" dirty="0" smtClean="0"/>
              <a:t>shown below.</a:t>
            </a:r>
            <a:endParaRPr lang="en-US" sz="2400" dirty="0"/>
          </a:p>
          <a:p>
            <a:endParaRPr lang="en-US" sz="2400" dirty="0"/>
          </a:p>
          <a:p>
            <a:endParaRPr lang="en-US" sz="2400" dirty="0"/>
          </a:p>
        </p:txBody>
      </p:sp>
      <p:pic>
        <p:nvPicPr>
          <p:cNvPr id="2" name="Picture 1" descr="09.1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4077072"/>
            <a:ext cx="7688976" cy="1582048"/>
          </a:xfrm>
          <a:prstGeom prst="rect">
            <a:avLst/>
          </a:prstGeom>
        </p:spPr>
      </p:pic>
    </p:spTree>
    <p:extLst>
      <p:ext uri="{BB962C8B-B14F-4D97-AF65-F5344CB8AC3E}">
        <p14:creationId xmlns:p14="http://schemas.microsoft.com/office/powerpoint/2010/main" val="26032954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Display the Reviewing Pane</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2"/>
            </a:pPr>
            <a:r>
              <a:rPr lang="en-US" sz="2400" dirty="0" smtClean="0"/>
              <a:t>To </a:t>
            </a:r>
            <a:r>
              <a:rPr lang="en-US" sz="2400" dirty="0"/>
              <a:t>view the Reviewing Pane vertically, repeat step 1 and select </a:t>
            </a:r>
            <a:r>
              <a:rPr lang="en-US" sz="2400" b="1" dirty="0"/>
              <a:t>Reviewing Pane Vertical</a:t>
            </a:r>
            <a:r>
              <a:rPr lang="en-US" sz="2400" dirty="0"/>
              <a:t>. The Reviewing Pane will display vertically along the left side of the document.</a:t>
            </a:r>
          </a:p>
          <a:p>
            <a:pPr marL="457200" indent="-457200">
              <a:buFont typeface="+mj-lt"/>
              <a:buAutoNum type="arabicPeriod" startAt="2"/>
            </a:pPr>
            <a:r>
              <a:rPr lang="en-US" sz="2400" dirty="0" smtClean="0"/>
              <a:t>Click </a:t>
            </a:r>
            <a:r>
              <a:rPr lang="en-US" sz="2400" dirty="0"/>
              <a:t>the </a:t>
            </a:r>
            <a:r>
              <a:rPr lang="en-US" sz="2400" b="1" dirty="0"/>
              <a:t>X</a:t>
            </a:r>
            <a:r>
              <a:rPr lang="en-US" sz="2400" dirty="0"/>
              <a:t> on the Vertical Reviewing Pane to close or click the </a:t>
            </a:r>
            <a:r>
              <a:rPr lang="en-US" sz="2400" b="1" dirty="0"/>
              <a:t>Reviewing Pane</a:t>
            </a:r>
            <a:r>
              <a:rPr lang="en-US" sz="2400" dirty="0"/>
              <a:t> button to close.</a:t>
            </a:r>
          </a:p>
          <a:p>
            <a:pPr marL="457200" indent="-457200">
              <a:buFont typeface="+mj-lt"/>
              <a:buAutoNum type="arabicPeriod" startAt="2"/>
            </a:pPr>
            <a:r>
              <a:rPr lang="en-US" sz="2400" b="1" dirty="0" smtClean="0"/>
              <a:t>SAVE</a:t>
            </a:r>
            <a:r>
              <a:rPr lang="en-US" sz="2400" dirty="0" smtClean="0"/>
              <a:t> </a:t>
            </a:r>
            <a:r>
              <a:rPr lang="en-US" sz="2400" dirty="0"/>
              <a:t>the document in your USB flash drive in the lesson folder and close the file.</a:t>
            </a:r>
          </a:p>
          <a:p>
            <a:r>
              <a:rPr lang="en-US" sz="2400" b="1" dirty="0" smtClean="0"/>
              <a:t>CLOSE</a:t>
            </a:r>
            <a:r>
              <a:rPr lang="en-US" sz="2400" dirty="0" smtClean="0"/>
              <a:t> </a:t>
            </a:r>
            <a:r>
              <a:rPr lang="en-US" sz="2400" dirty="0"/>
              <a:t>Word without saving.</a:t>
            </a:r>
          </a:p>
          <a:p>
            <a:endParaRPr lang="en-US" sz="2400" dirty="0"/>
          </a:p>
        </p:txBody>
      </p:sp>
    </p:spTree>
    <p:extLst>
      <p:ext uri="{BB962C8B-B14F-4D97-AF65-F5344CB8AC3E}">
        <p14:creationId xmlns:p14="http://schemas.microsoft.com/office/powerpoint/2010/main" val="5533040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Lesson Summary</a:t>
            </a:r>
          </a:p>
        </p:txBody>
      </p:sp>
      <p:pic>
        <p:nvPicPr>
          <p:cNvPr id="2" name="Picture 1" descr="09.SkillSummar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192" y="1628800"/>
            <a:ext cx="8015168" cy="3557252"/>
          </a:xfrm>
          <a:prstGeom prst="rect">
            <a:avLst/>
          </a:prstGeom>
        </p:spPr>
      </p:pic>
    </p:spTree>
    <p:extLst>
      <p:ext uri="{BB962C8B-B14F-4D97-AF65-F5344CB8AC3E}">
        <p14:creationId xmlns:p14="http://schemas.microsoft.com/office/powerpoint/2010/main" val="3175289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Validating </a:t>
            </a:r>
            <a:r>
              <a:rPr lang="en-US" b="1" dirty="0" smtClean="0"/>
              <a:t>Content By Using Spelling </a:t>
            </a:r>
            <a:r>
              <a:rPr lang="en-US" b="1" dirty="0" smtClean="0"/>
              <a:t/>
            </a:r>
            <a:br>
              <a:rPr lang="en-US" b="1" dirty="0" smtClean="0"/>
            </a:br>
            <a:r>
              <a:rPr lang="en-US" b="1" dirty="0" smtClean="0"/>
              <a:t>and </a:t>
            </a:r>
            <a:r>
              <a:rPr lang="en-US" b="1" dirty="0" smtClean="0"/>
              <a:t>Grammar Checking Options </a:t>
            </a:r>
            <a:endParaRPr lang="en-US" b="1" dirty="0"/>
          </a:p>
        </p:txBody>
      </p:sp>
      <p:sp>
        <p:nvSpPr>
          <p:cNvPr id="21506" name="Rectangle 3"/>
          <p:cNvSpPr>
            <a:spLocks noGrp="1" noChangeArrowheads="1"/>
          </p:cNvSpPr>
          <p:nvPr>
            <p:ph type="body" idx="1"/>
          </p:nvPr>
        </p:nvSpPr>
        <p:spPr>
          <a:xfrm>
            <a:off x="457200" y="1600200"/>
            <a:ext cx="8229600" cy="4876800"/>
          </a:xfrm>
        </p:spPr>
        <p:txBody>
          <a:bodyPr/>
          <a:lstStyle/>
          <a:p>
            <a:r>
              <a:rPr lang="en-US" sz="2300" dirty="0" smtClean="0"/>
              <a:t>It </a:t>
            </a:r>
            <a:r>
              <a:rPr lang="en-US" sz="2300" dirty="0"/>
              <a:t>is a good business practice to proof a document to ensure it is error free before sharing or printing it. </a:t>
            </a:r>
            <a:endParaRPr lang="en-US" sz="2300" dirty="0" smtClean="0"/>
          </a:p>
          <a:p>
            <a:r>
              <a:rPr lang="en-US" sz="2300" dirty="0" smtClean="0"/>
              <a:t>Word </a:t>
            </a:r>
            <a:r>
              <a:rPr lang="en-US" sz="2300" dirty="0"/>
              <a:t>provides proofing tools such as a Spelling and Grammar checking function, Thesaurus, Word Count tracker, and a Research tool that provides searchable access to reference books and online research and business sites. </a:t>
            </a:r>
            <a:endParaRPr lang="en-US" sz="2300" dirty="0" smtClean="0"/>
          </a:p>
          <a:p>
            <a:r>
              <a:rPr lang="en-US" sz="2300" dirty="0" smtClean="0"/>
              <a:t>All </a:t>
            </a:r>
            <a:r>
              <a:rPr lang="en-US" sz="2300" dirty="0"/>
              <a:t>of these tools and commands are located on the Ribbon on the Review tab. </a:t>
            </a:r>
            <a:endParaRPr lang="en-US" sz="2300" dirty="0" smtClean="0"/>
          </a:p>
          <a:p>
            <a:r>
              <a:rPr lang="en-US" sz="2300" dirty="0" smtClean="0"/>
              <a:t>The </a:t>
            </a:r>
            <a:r>
              <a:rPr lang="en-US" sz="2300" dirty="0"/>
              <a:t>Status bar also contains Word Count and Proofing Error buttons that give you quick access to some Proofing features. </a:t>
            </a:r>
            <a:endParaRPr lang="en-US" sz="2300" dirty="0" smtClean="0"/>
          </a:p>
          <a:p>
            <a:r>
              <a:rPr lang="en-US" sz="2300" dirty="0" smtClean="0"/>
              <a:t>On </a:t>
            </a:r>
            <a:r>
              <a:rPr lang="en-US" sz="2300" dirty="0"/>
              <a:t>the Status bar, Word automatically displays the document’s word count</a:t>
            </a:r>
            <a:r>
              <a:rPr lang="en-US" sz="2300" dirty="0" smtClean="0"/>
              <a:t>.</a:t>
            </a:r>
            <a:endParaRPr lang="en-US" sz="2300" dirty="0"/>
          </a:p>
        </p:txBody>
      </p:sp>
    </p:spTree>
    <p:extLst>
      <p:ext uri="{BB962C8B-B14F-4D97-AF65-F5344CB8AC3E}">
        <p14:creationId xmlns:p14="http://schemas.microsoft.com/office/powerpoint/2010/main" val="2122840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Using the Spelling and Grammar Feature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Word’s </a:t>
            </a:r>
            <a:r>
              <a:rPr lang="en-US" sz="2400" dirty="0"/>
              <a:t>Spelling and Grammar feature automatically checks the spelling and grammar in a document. </a:t>
            </a:r>
            <a:endParaRPr lang="en-US" sz="2400" dirty="0" smtClean="0"/>
          </a:p>
          <a:p>
            <a:r>
              <a:rPr lang="en-US" sz="2400" dirty="0" smtClean="0"/>
              <a:t>Word </a:t>
            </a:r>
            <a:r>
              <a:rPr lang="en-US" sz="2400" dirty="0"/>
              <a:t>underlines misspelled words with a wavy red line and underlines grammatical errors with a wavy green line. </a:t>
            </a:r>
            <a:endParaRPr lang="en-US" sz="2400" dirty="0" smtClean="0"/>
          </a:p>
          <a:p>
            <a:r>
              <a:rPr lang="en-US" sz="2400" dirty="0" smtClean="0"/>
              <a:t>Word </a:t>
            </a:r>
            <a:r>
              <a:rPr lang="en-US" sz="2400" dirty="0"/>
              <a:t>will also detect if words are used inappropriately and it underlines the word with a wavy blue line</a:t>
            </a:r>
            <a:r>
              <a:rPr lang="en-US" sz="2400" dirty="0" smtClean="0"/>
              <a:t>.</a:t>
            </a:r>
          </a:p>
          <a:p>
            <a:r>
              <a:rPr lang="en-US" sz="2400" dirty="0" smtClean="0"/>
              <a:t>In </a:t>
            </a:r>
            <a:r>
              <a:rPr lang="en-US" sz="2400" dirty="0"/>
              <a:t>this exercise, you learn to use Word’s automatic Spelling and Grammar feature and its options to proof and correct your document</a:t>
            </a:r>
            <a:r>
              <a:rPr lang="en-US" sz="2400" dirty="0" smtClean="0"/>
              <a:t>.</a:t>
            </a:r>
            <a:endParaRPr lang="en-US" sz="2400" dirty="0"/>
          </a:p>
        </p:txBody>
      </p:sp>
    </p:spTree>
    <p:extLst>
      <p:ext uri="{BB962C8B-B14F-4D97-AF65-F5344CB8AC3E}">
        <p14:creationId xmlns:p14="http://schemas.microsoft.com/office/powerpoint/2010/main" val="795787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smtClean="0"/>
              <a:t>Step-by-Step: Check Spelling and Grammar</a:t>
            </a:r>
            <a:endParaRPr lang="en-US" b="1" dirty="0"/>
          </a:p>
        </p:txBody>
      </p:sp>
      <p:sp>
        <p:nvSpPr>
          <p:cNvPr id="21506" name="Rectangle 3"/>
          <p:cNvSpPr>
            <a:spLocks noGrp="1" noChangeArrowheads="1"/>
          </p:cNvSpPr>
          <p:nvPr>
            <p:ph type="body" idx="1"/>
          </p:nvPr>
        </p:nvSpPr>
        <p:spPr>
          <a:xfrm>
            <a:off x="457200" y="1600200"/>
            <a:ext cx="8229600" cy="4876800"/>
          </a:xfrm>
        </p:spPr>
        <p:txBody>
          <a:bodyPr/>
          <a:lstStyle/>
          <a:p>
            <a:r>
              <a:rPr lang="en-US" sz="2000" b="1" dirty="0" smtClean="0"/>
              <a:t>LAUNCH</a:t>
            </a:r>
            <a:r>
              <a:rPr lang="en-US" sz="2000" dirty="0" smtClean="0"/>
              <a:t> Word </a:t>
            </a:r>
            <a:r>
              <a:rPr lang="en-US" sz="2000" dirty="0"/>
              <a:t>and </a:t>
            </a:r>
            <a:r>
              <a:rPr lang="en-US" sz="2000" b="1" dirty="0"/>
              <a:t>OPEN</a:t>
            </a:r>
            <a:r>
              <a:rPr lang="en-US" sz="2000" dirty="0"/>
              <a:t> the </a:t>
            </a:r>
            <a:r>
              <a:rPr lang="en-US" sz="2000" b="1" i="1" dirty="0" err="1"/>
              <a:t>employ_offer</a:t>
            </a:r>
            <a:r>
              <a:rPr lang="en-US" sz="2000" dirty="0"/>
              <a:t> document </a:t>
            </a:r>
            <a:r>
              <a:rPr lang="en-US" sz="2000" dirty="0" smtClean="0"/>
              <a:t>in </a:t>
            </a:r>
            <a:r>
              <a:rPr lang="en-US" sz="2000" dirty="0"/>
              <a:t>your lesson folder</a:t>
            </a:r>
            <a:r>
              <a:rPr lang="en-US" sz="2000" dirty="0" smtClean="0"/>
              <a:t>.</a:t>
            </a:r>
            <a:endParaRPr lang="en-US" sz="2000" dirty="0"/>
          </a:p>
          <a:p>
            <a:pPr marL="457200" indent="-457200">
              <a:buFont typeface="+mj-lt"/>
              <a:buAutoNum type="arabicPeriod"/>
            </a:pPr>
            <a:r>
              <a:rPr lang="en-US" sz="2000" dirty="0" smtClean="0"/>
              <a:t>Click </a:t>
            </a:r>
            <a:r>
              <a:rPr lang="en-US" sz="2000" dirty="0"/>
              <a:t>the </a:t>
            </a:r>
            <a:r>
              <a:rPr lang="en-US" sz="2000" b="1" dirty="0"/>
              <a:t>Review</a:t>
            </a:r>
            <a:r>
              <a:rPr lang="en-US" sz="2000" dirty="0"/>
              <a:t> tab and, in the </a:t>
            </a:r>
            <a:r>
              <a:rPr lang="en-US" sz="2000" i="1" dirty="0"/>
              <a:t>Proofing</a:t>
            </a:r>
            <a:r>
              <a:rPr lang="en-US" sz="2000" dirty="0"/>
              <a:t> group, click the </a:t>
            </a:r>
            <a:r>
              <a:rPr lang="en-US" sz="2000" b="1" dirty="0"/>
              <a:t>Spelling &amp; Grammar</a:t>
            </a:r>
            <a:r>
              <a:rPr lang="en-US" sz="2000" dirty="0"/>
              <a:t> button. The </a:t>
            </a:r>
            <a:r>
              <a:rPr lang="en-US" sz="2000" i="1" dirty="0"/>
              <a:t>Spelling and Grammar</a:t>
            </a:r>
            <a:r>
              <a:rPr lang="en-US" sz="2000" dirty="0"/>
              <a:t> dialog box opens.</a:t>
            </a:r>
          </a:p>
          <a:p>
            <a:pPr marL="457200" indent="-457200">
              <a:buFont typeface="+mj-lt"/>
              <a:buAutoNum type="arabicPeriod"/>
            </a:pPr>
            <a:r>
              <a:rPr lang="en-US" sz="2000" dirty="0" smtClean="0"/>
              <a:t>Click </a:t>
            </a:r>
            <a:r>
              <a:rPr lang="en-US" sz="2000" dirty="0"/>
              <a:t>the </a:t>
            </a:r>
            <a:r>
              <a:rPr lang="en-US" sz="2000" b="1" dirty="0"/>
              <a:t>Options</a:t>
            </a:r>
            <a:r>
              <a:rPr lang="en-US" sz="2000" dirty="0"/>
              <a:t> button in </a:t>
            </a:r>
            <a:r>
              <a:rPr lang="en-US" sz="2000" dirty="0" smtClean="0"/>
              <a:t>the </a:t>
            </a:r>
            <a:br>
              <a:rPr lang="en-US" sz="2000" dirty="0" smtClean="0"/>
            </a:br>
            <a:r>
              <a:rPr lang="en-US" sz="2000" i="1" dirty="0" smtClean="0"/>
              <a:t>Spelling </a:t>
            </a:r>
            <a:r>
              <a:rPr lang="en-US" sz="2000" i="1" dirty="0"/>
              <a:t>and Grammar</a:t>
            </a:r>
            <a:r>
              <a:rPr lang="en-US" sz="2000" dirty="0"/>
              <a:t> </a:t>
            </a:r>
            <a:r>
              <a:rPr lang="en-US" sz="2000" dirty="0" smtClean="0"/>
              <a:t>dialog </a:t>
            </a:r>
            <a:br>
              <a:rPr lang="en-US" sz="2000" dirty="0" smtClean="0"/>
            </a:br>
            <a:r>
              <a:rPr lang="en-US" sz="2000" dirty="0" smtClean="0"/>
              <a:t>box</a:t>
            </a:r>
            <a:r>
              <a:rPr lang="en-US" sz="2000" dirty="0"/>
              <a:t>; the </a:t>
            </a:r>
            <a:r>
              <a:rPr lang="en-US" sz="2000" i="1" dirty="0"/>
              <a:t>Word </a:t>
            </a:r>
            <a:r>
              <a:rPr lang="en-US" sz="2000" i="1" dirty="0" smtClean="0"/>
              <a:t>Options</a:t>
            </a:r>
            <a:r>
              <a:rPr lang="en-US" sz="2000" dirty="0" smtClean="0"/>
              <a:t> dialog </a:t>
            </a:r>
            <a:br>
              <a:rPr lang="en-US" sz="2000" dirty="0" smtClean="0"/>
            </a:br>
            <a:r>
              <a:rPr lang="en-US" sz="2000" dirty="0" smtClean="0"/>
              <a:t>box </a:t>
            </a:r>
            <a:r>
              <a:rPr lang="en-US" sz="2000" dirty="0"/>
              <a:t>opens </a:t>
            </a:r>
            <a:r>
              <a:rPr lang="en-US" sz="2000" dirty="0" smtClean="0"/>
              <a:t>in Back-stage </a:t>
            </a:r>
            <a:r>
              <a:rPr lang="en-US" sz="2000" dirty="0"/>
              <a:t>view, </a:t>
            </a:r>
            <a:r>
              <a:rPr lang="en-US" sz="2000" dirty="0" smtClean="0"/>
              <a:t/>
            </a:r>
            <a:br>
              <a:rPr lang="en-US" sz="2000" dirty="0" smtClean="0"/>
            </a:br>
            <a:r>
              <a:rPr lang="en-US" sz="2000" dirty="0" smtClean="0"/>
              <a:t>as shown at right. </a:t>
            </a:r>
            <a:r>
              <a:rPr lang="en-US" sz="2000" dirty="0"/>
              <a:t>Select </a:t>
            </a:r>
            <a:r>
              <a:rPr lang="en-US" sz="2000" dirty="0" smtClean="0"/>
              <a:t/>
            </a:r>
            <a:br>
              <a:rPr lang="en-US" sz="2000" dirty="0" smtClean="0"/>
            </a:br>
            <a:r>
              <a:rPr lang="en-US" sz="2000" b="1" dirty="0" smtClean="0"/>
              <a:t>Proofing</a:t>
            </a:r>
            <a:r>
              <a:rPr lang="en-US" sz="2000" dirty="0" smtClean="0"/>
              <a:t> </a:t>
            </a:r>
            <a:r>
              <a:rPr lang="en-US" sz="2000" dirty="0"/>
              <a:t>in the </a:t>
            </a:r>
            <a:r>
              <a:rPr lang="en-US" sz="2000" dirty="0" smtClean="0"/>
              <a:t>left </a:t>
            </a:r>
            <a:r>
              <a:rPr lang="en-US" sz="2000" dirty="0"/>
              <a:t>pane </a:t>
            </a:r>
            <a:r>
              <a:rPr lang="en-US" sz="2000" dirty="0" smtClean="0"/>
              <a:t>and</a:t>
            </a:r>
            <a:r>
              <a:rPr lang="en-US" sz="2000" dirty="0"/>
              <a:t>, </a:t>
            </a:r>
            <a:r>
              <a:rPr lang="en-US" sz="2000" dirty="0" smtClean="0"/>
              <a:t/>
            </a:r>
            <a:br>
              <a:rPr lang="en-US" sz="2000" dirty="0" smtClean="0"/>
            </a:br>
            <a:r>
              <a:rPr lang="en-US" sz="2000" dirty="0" smtClean="0"/>
              <a:t>in </a:t>
            </a:r>
            <a:r>
              <a:rPr lang="en-US" sz="2000" dirty="0"/>
              <a:t>the </a:t>
            </a:r>
            <a:r>
              <a:rPr lang="en-US" sz="2000" i="1" dirty="0"/>
              <a:t>When </a:t>
            </a:r>
            <a:r>
              <a:rPr lang="en-US" sz="2000" i="1" dirty="0" smtClean="0"/>
              <a:t>Correcting </a:t>
            </a:r>
            <a:r>
              <a:rPr lang="en-US" sz="2000" i="1" dirty="0"/>
              <a:t>Spelling </a:t>
            </a:r>
            <a:r>
              <a:rPr lang="en-US" sz="2000" i="1" dirty="0" smtClean="0"/>
              <a:t/>
            </a:r>
            <a:br>
              <a:rPr lang="en-US" sz="2000" i="1" dirty="0" smtClean="0"/>
            </a:br>
            <a:r>
              <a:rPr lang="en-US" sz="2000" i="1" dirty="0" smtClean="0"/>
              <a:t>and Grammar </a:t>
            </a:r>
            <a:r>
              <a:rPr lang="en-US" sz="2000" i="1" dirty="0"/>
              <a:t>in Word</a:t>
            </a:r>
            <a:r>
              <a:rPr lang="en-US" sz="2000" dirty="0"/>
              <a:t> section, </a:t>
            </a:r>
            <a:r>
              <a:rPr lang="en-US" sz="2000" dirty="0" smtClean="0"/>
              <a:t/>
            </a:r>
            <a:br>
              <a:rPr lang="en-US" sz="2000" dirty="0" smtClean="0"/>
            </a:br>
            <a:r>
              <a:rPr lang="en-US" sz="2000" dirty="0" smtClean="0"/>
              <a:t>click </a:t>
            </a:r>
            <a:r>
              <a:rPr lang="en-US" sz="2000" dirty="0"/>
              <a:t>the </a:t>
            </a:r>
            <a:r>
              <a:rPr lang="en-US" sz="2000" b="1" dirty="0"/>
              <a:t>Writing Style </a:t>
            </a:r>
            <a:r>
              <a:rPr lang="en-US" sz="2000" dirty="0"/>
              <a:t>command box </a:t>
            </a:r>
            <a:r>
              <a:rPr lang="en-US" sz="2000" b="1" dirty="0"/>
              <a:t>drop-down arrow</a:t>
            </a:r>
            <a:r>
              <a:rPr lang="en-US" sz="2000" dirty="0"/>
              <a:t> and use the </a:t>
            </a:r>
            <a:r>
              <a:rPr lang="en-US" sz="2000" b="1" dirty="0"/>
              <a:t>Grammar Only </a:t>
            </a:r>
            <a:r>
              <a:rPr lang="en-US" sz="2000" dirty="0"/>
              <a:t>default to set the tool for checking the document’s grammar, but not its writing style. Click </a:t>
            </a:r>
            <a:r>
              <a:rPr lang="en-US" sz="2000" b="1" dirty="0" smtClean="0"/>
              <a:t>OK</a:t>
            </a:r>
            <a:r>
              <a:rPr lang="en-US" sz="2000" dirty="0" smtClean="0"/>
              <a:t>.</a:t>
            </a:r>
            <a:endParaRPr lang="en-US" sz="2000" dirty="0"/>
          </a:p>
        </p:txBody>
      </p:sp>
      <p:pic>
        <p:nvPicPr>
          <p:cNvPr id="2" name="Picture 1" descr="09.0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60240" y="2996952"/>
            <a:ext cx="4162832" cy="2381925"/>
          </a:xfrm>
          <a:prstGeom prst="rect">
            <a:avLst/>
          </a:prstGeom>
        </p:spPr>
      </p:pic>
    </p:spTree>
    <p:extLst>
      <p:ext uri="{BB962C8B-B14F-4D97-AF65-F5344CB8AC3E}">
        <p14:creationId xmlns:p14="http://schemas.microsoft.com/office/powerpoint/2010/main" val="4059011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Check Spelling and Grammar</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3"/>
            </a:pPr>
            <a:r>
              <a:rPr lang="en-US" sz="2200" dirty="0" smtClean="0"/>
              <a:t>The </a:t>
            </a:r>
            <a:r>
              <a:rPr lang="en-US" sz="2200" dirty="0"/>
              <a:t>first word the tool highlights </a:t>
            </a:r>
            <a:r>
              <a:rPr lang="en-US" sz="2200" dirty="0" smtClean="0"/>
              <a:t/>
            </a:r>
            <a:br>
              <a:rPr lang="en-US" sz="2200" dirty="0" smtClean="0"/>
            </a:br>
            <a:r>
              <a:rPr lang="en-US" sz="2200" dirty="0" smtClean="0"/>
              <a:t>is </a:t>
            </a:r>
            <a:r>
              <a:rPr lang="en-US" sz="2200" i="1" dirty="0" err="1"/>
              <a:t>Sheela</a:t>
            </a:r>
            <a:r>
              <a:rPr lang="en-US" sz="2200" dirty="0"/>
              <a:t>, a proper noun not </a:t>
            </a:r>
            <a:r>
              <a:rPr lang="en-US" sz="2200" dirty="0" smtClean="0"/>
              <a:t/>
            </a:r>
            <a:br>
              <a:rPr lang="en-US" sz="2200" dirty="0" smtClean="0"/>
            </a:br>
            <a:r>
              <a:rPr lang="en-US" sz="2200" dirty="0" smtClean="0"/>
              <a:t>contained </a:t>
            </a:r>
            <a:r>
              <a:rPr lang="en-US" sz="2200" dirty="0"/>
              <a:t>in the tool’s dictionary. </a:t>
            </a:r>
            <a:r>
              <a:rPr lang="en-US" sz="2200" dirty="0" smtClean="0"/>
              <a:t/>
            </a:r>
            <a:br>
              <a:rPr lang="en-US" sz="2200" dirty="0" smtClean="0"/>
            </a:br>
            <a:r>
              <a:rPr lang="en-US" sz="2200" dirty="0" smtClean="0"/>
              <a:t>The </a:t>
            </a:r>
            <a:r>
              <a:rPr lang="en-US" sz="2200" i="1" dirty="0"/>
              <a:t>Spelling and Grammar</a:t>
            </a:r>
            <a:r>
              <a:rPr lang="en-US" sz="2200" dirty="0"/>
              <a:t> dialog </a:t>
            </a:r>
            <a:r>
              <a:rPr lang="en-US" sz="2200" dirty="0" smtClean="0"/>
              <a:t/>
            </a:r>
            <a:br>
              <a:rPr lang="en-US" sz="2200" dirty="0" smtClean="0"/>
            </a:br>
            <a:r>
              <a:rPr lang="en-US" sz="2200" dirty="0" smtClean="0"/>
              <a:t>box </a:t>
            </a:r>
            <a:r>
              <a:rPr lang="en-US" sz="2200" dirty="0"/>
              <a:t>opens, with the potential </a:t>
            </a:r>
            <a:r>
              <a:rPr lang="en-US" sz="2200" dirty="0" smtClean="0"/>
              <a:t/>
            </a:r>
            <a:br>
              <a:rPr lang="en-US" sz="2200" dirty="0" smtClean="0"/>
            </a:br>
            <a:r>
              <a:rPr lang="en-US" sz="2200" dirty="0" smtClean="0"/>
              <a:t>error </a:t>
            </a:r>
            <a:r>
              <a:rPr lang="en-US" sz="2200" dirty="0"/>
              <a:t>identified in the upper pane </a:t>
            </a:r>
            <a:r>
              <a:rPr lang="en-US" sz="2200" dirty="0" smtClean="0"/>
              <a:t/>
            </a:r>
            <a:br>
              <a:rPr lang="en-US" sz="2200" dirty="0" smtClean="0"/>
            </a:br>
            <a:r>
              <a:rPr lang="en-US" sz="2200" dirty="0" smtClean="0"/>
              <a:t>as </a:t>
            </a:r>
            <a:r>
              <a:rPr lang="en-US" sz="2200" i="1" dirty="0"/>
              <a:t>Not in Dictionary</a:t>
            </a:r>
            <a:r>
              <a:rPr lang="en-US" sz="2200" dirty="0"/>
              <a:t> </a:t>
            </a:r>
            <a:r>
              <a:rPr lang="en-US" sz="2200" dirty="0" smtClean="0"/>
              <a:t>(</a:t>
            </a:r>
            <a:r>
              <a:rPr lang="en-US" sz="2200" dirty="0"/>
              <a:t>see </a:t>
            </a:r>
            <a:r>
              <a:rPr lang="en-US" sz="2200" dirty="0" smtClean="0"/>
              <a:t>right)</a:t>
            </a:r>
            <a:r>
              <a:rPr lang="en-US" sz="2200" dirty="0"/>
              <a:t>. </a:t>
            </a:r>
            <a:r>
              <a:rPr lang="en-US" sz="2200" dirty="0" smtClean="0"/>
              <a:t/>
            </a:r>
            <a:br>
              <a:rPr lang="en-US" sz="2200" dirty="0" smtClean="0"/>
            </a:br>
            <a:r>
              <a:rPr lang="en-US" sz="2200" dirty="0" smtClean="0"/>
              <a:t>With </a:t>
            </a:r>
            <a:r>
              <a:rPr lang="en-US" sz="2200" dirty="0"/>
              <a:t>the correct spelling highlighted in the </a:t>
            </a:r>
            <a:r>
              <a:rPr lang="en-US" sz="2200" i="1" dirty="0"/>
              <a:t>Suggestions</a:t>
            </a:r>
            <a:r>
              <a:rPr lang="en-US" sz="2200" dirty="0"/>
              <a:t> pane, click the </a:t>
            </a:r>
            <a:r>
              <a:rPr lang="en-US" sz="2200" b="1" dirty="0"/>
              <a:t>Change All</a:t>
            </a:r>
            <a:r>
              <a:rPr lang="en-US" sz="2200" dirty="0"/>
              <a:t> button to correct all occurrences of the misspelling.</a:t>
            </a:r>
          </a:p>
          <a:p>
            <a:pPr marL="457200" indent="-457200">
              <a:buFont typeface="+mj-lt"/>
              <a:buAutoNum type="arabicPeriod" startAt="3"/>
            </a:pPr>
            <a:r>
              <a:rPr lang="en-US" sz="2200" dirty="0" smtClean="0"/>
              <a:t>The </a:t>
            </a:r>
            <a:r>
              <a:rPr lang="en-US" sz="2200" dirty="0"/>
              <a:t>word </a:t>
            </a:r>
            <a:r>
              <a:rPr lang="en-US" sz="2200" i="1" dirty="0" err="1"/>
              <a:t>confim</a:t>
            </a:r>
            <a:r>
              <a:rPr lang="en-US" sz="2200" dirty="0"/>
              <a:t> is misspelled; with the correct spelling highlighted in the </a:t>
            </a:r>
            <a:r>
              <a:rPr lang="en-US" sz="2200" i="1" dirty="0"/>
              <a:t>Suggestions</a:t>
            </a:r>
            <a:r>
              <a:rPr lang="en-US" sz="2200" dirty="0"/>
              <a:t> pane, click the </a:t>
            </a:r>
            <a:r>
              <a:rPr lang="en-US" sz="2200" b="1" dirty="0"/>
              <a:t>Change All</a:t>
            </a:r>
            <a:r>
              <a:rPr lang="en-US" sz="2200" dirty="0"/>
              <a:t> button.</a:t>
            </a:r>
          </a:p>
          <a:p>
            <a:pPr marL="457200" indent="-457200">
              <a:buFont typeface="+mj-lt"/>
              <a:buAutoNum type="arabicPeriod" startAt="3"/>
            </a:pPr>
            <a:r>
              <a:rPr lang="en-US" sz="2200" dirty="0" smtClean="0"/>
              <a:t>The </a:t>
            </a:r>
            <a:r>
              <a:rPr lang="en-US" sz="2200" dirty="0"/>
              <a:t>next misspelled word is </a:t>
            </a:r>
            <a:r>
              <a:rPr lang="en-US" sz="2200" i="1" dirty="0" err="1"/>
              <a:t>begining</a:t>
            </a:r>
            <a:r>
              <a:rPr lang="en-US" sz="2200" dirty="0"/>
              <a:t>. Click the </a:t>
            </a:r>
            <a:r>
              <a:rPr lang="en-US" sz="2200" b="1" dirty="0"/>
              <a:t>Change All</a:t>
            </a:r>
            <a:r>
              <a:rPr lang="en-US" sz="2200" dirty="0"/>
              <a:t> button. </a:t>
            </a:r>
          </a:p>
        </p:txBody>
      </p:sp>
      <p:pic>
        <p:nvPicPr>
          <p:cNvPr id="2" name="Picture 1" descr="09.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1770" y="1567841"/>
            <a:ext cx="3503430" cy="2425039"/>
          </a:xfrm>
          <a:prstGeom prst="rect">
            <a:avLst/>
          </a:prstGeom>
        </p:spPr>
      </p:pic>
    </p:spTree>
    <p:extLst>
      <p:ext uri="{BB962C8B-B14F-4D97-AF65-F5344CB8AC3E}">
        <p14:creationId xmlns:p14="http://schemas.microsoft.com/office/powerpoint/2010/main" val="2119994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Check Spelling and Grammar</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spcBef>
                <a:spcPts val="400"/>
              </a:spcBef>
              <a:buFont typeface="+mj-lt"/>
              <a:buAutoNum type="arabicPeriod" startAt="6"/>
            </a:pPr>
            <a:r>
              <a:rPr lang="en-US" sz="2000" dirty="0" smtClean="0"/>
              <a:t>The </a:t>
            </a:r>
            <a:r>
              <a:rPr lang="en-US" sz="2000" dirty="0"/>
              <a:t>next misspelled word is </a:t>
            </a:r>
            <a:r>
              <a:rPr lang="en-US" sz="2000" i="1" dirty="0" err="1"/>
              <a:t>asistance</a:t>
            </a:r>
            <a:r>
              <a:rPr lang="en-US" sz="2000" dirty="0"/>
              <a:t>. Click </a:t>
            </a:r>
            <a:r>
              <a:rPr lang="en-US" sz="2000" b="1" dirty="0" smtClean="0"/>
              <a:t>Change All</a:t>
            </a:r>
            <a:r>
              <a:rPr lang="en-US" sz="2000" dirty="0" smtClean="0"/>
              <a:t>. </a:t>
            </a:r>
            <a:r>
              <a:rPr lang="en-US" sz="2000" dirty="0"/>
              <a:t>A prompt will appear when the Spelling and Grammar check is complete. Click </a:t>
            </a:r>
            <a:r>
              <a:rPr lang="en-US" sz="2000" b="1" dirty="0"/>
              <a:t>OK</a:t>
            </a:r>
            <a:r>
              <a:rPr lang="en-US" sz="2000" dirty="0"/>
              <a:t>.</a:t>
            </a:r>
          </a:p>
          <a:p>
            <a:pPr marL="457200" indent="-457200">
              <a:spcBef>
                <a:spcPts val="400"/>
              </a:spcBef>
              <a:buFont typeface="+mj-lt"/>
              <a:buAutoNum type="arabicPeriod" startAt="6"/>
            </a:pPr>
            <a:r>
              <a:rPr lang="en-US" sz="2000" dirty="0" smtClean="0"/>
              <a:t>Word </a:t>
            </a:r>
            <a:r>
              <a:rPr lang="en-US" sz="2000" dirty="0"/>
              <a:t>has the option for users to ignore misspelled words. In this case, the previous user ignored misspellings. You will be rechecking the document to ensure you have captured all errors. Click the </a:t>
            </a:r>
            <a:r>
              <a:rPr lang="en-US" sz="2000" b="1" dirty="0"/>
              <a:t>File</a:t>
            </a:r>
            <a:r>
              <a:rPr lang="en-US" sz="2000" dirty="0"/>
              <a:t> tab then </a:t>
            </a:r>
            <a:r>
              <a:rPr lang="en-US" sz="2000" b="1" dirty="0"/>
              <a:t>Options</a:t>
            </a:r>
            <a:r>
              <a:rPr lang="en-US" sz="2000" dirty="0"/>
              <a:t> to open the </a:t>
            </a:r>
            <a:r>
              <a:rPr lang="en-US" sz="2000" i="1" dirty="0"/>
              <a:t>Word Options</a:t>
            </a:r>
            <a:r>
              <a:rPr lang="en-US" sz="2000" dirty="0"/>
              <a:t> dialog box in Backstage.</a:t>
            </a:r>
          </a:p>
          <a:p>
            <a:pPr marL="457200" indent="-457200">
              <a:spcBef>
                <a:spcPts val="400"/>
              </a:spcBef>
              <a:buFont typeface="+mj-lt"/>
              <a:buAutoNum type="arabicPeriod" startAt="6"/>
            </a:pPr>
            <a:r>
              <a:rPr lang="en-US" sz="2000" dirty="0" smtClean="0"/>
              <a:t>Select </a:t>
            </a:r>
            <a:r>
              <a:rPr lang="en-US" sz="2000" b="1" dirty="0"/>
              <a:t>Proofing</a:t>
            </a:r>
            <a:r>
              <a:rPr lang="en-US" sz="2000" dirty="0"/>
              <a:t> in the left pane and, in the </a:t>
            </a:r>
            <a:r>
              <a:rPr lang="en-US" sz="2000" i="1" dirty="0"/>
              <a:t>When Correcting Spelling and Grammar in Word</a:t>
            </a:r>
            <a:r>
              <a:rPr lang="en-US" sz="2000" dirty="0"/>
              <a:t> section, click </a:t>
            </a:r>
            <a:r>
              <a:rPr lang="en-US" sz="2000" b="1" dirty="0" smtClean="0"/>
              <a:t>Recheck Document</a:t>
            </a:r>
            <a:r>
              <a:rPr lang="en-US" sz="2000" dirty="0" smtClean="0"/>
              <a:t>. </a:t>
            </a:r>
            <a:r>
              <a:rPr lang="en-US" sz="2000" dirty="0"/>
              <a:t>A prompt appears stating </a:t>
            </a:r>
            <a:r>
              <a:rPr lang="en-US" sz="2000" i="1" dirty="0"/>
              <a:t>This operation resets the spelling checker and the grammar checker so that Words will recheck words and grammar you previously checked and chose to ignore. Do you want to continue?</a:t>
            </a:r>
            <a:r>
              <a:rPr lang="en-US" sz="2000" dirty="0"/>
              <a:t> Click </a:t>
            </a:r>
            <a:r>
              <a:rPr lang="en-US" sz="2000" b="1" dirty="0"/>
              <a:t>Yes</a:t>
            </a:r>
            <a:r>
              <a:rPr lang="en-US" sz="2000" dirty="0"/>
              <a:t> </a:t>
            </a:r>
            <a:r>
              <a:rPr lang="en-US" sz="2000" dirty="0" smtClean="0"/>
              <a:t>(see below)</a:t>
            </a:r>
            <a:r>
              <a:rPr lang="en-US" sz="2000" dirty="0"/>
              <a:t>. The document flags misspellings</a:t>
            </a:r>
            <a:r>
              <a:rPr lang="en-US" sz="2000" dirty="0" smtClean="0"/>
              <a:t>.</a:t>
            </a:r>
            <a:endParaRPr lang="en-US" sz="2000" dirty="0"/>
          </a:p>
        </p:txBody>
      </p:sp>
      <p:pic>
        <p:nvPicPr>
          <p:cNvPr id="2" name="Picture 1" descr="09.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5445224"/>
            <a:ext cx="6605096" cy="967875"/>
          </a:xfrm>
          <a:prstGeom prst="rect">
            <a:avLst/>
          </a:prstGeom>
        </p:spPr>
      </p:pic>
    </p:spTree>
    <p:extLst>
      <p:ext uri="{BB962C8B-B14F-4D97-AF65-F5344CB8AC3E}">
        <p14:creationId xmlns:p14="http://schemas.microsoft.com/office/powerpoint/2010/main" val="218499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Check Spelling and Grammar</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9"/>
            </a:pPr>
            <a:r>
              <a:rPr lang="en-US" sz="2400" dirty="0" smtClean="0"/>
              <a:t>In </a:t>
            </a:r>
            <a:r>
              <a:rPr lang="en-US" sz="2400" dirty="0"/>
              <a:t>the </a:t>
            </a:r>
            <a:r>
              <a:rPr lang="en-US" sz="2400" i="1" dirty="0"/>
              <a:t>Proofing</a:t>
            </a:r>
            <a:r>
              <a:rPr lang="en-US" sz="2400" dirty="0"/>
              <a:t> group, click the </a:t>
            </a:r>
            <a:r>
              <a:rPr lang="en-US" sz="2400" b="1" dirty="0"/>
              <a:t>Spelling and Grammar</a:t>
            </a:r>
            <a:r>
              <a:rPr lang="en-US" sz="2400" dirty="0"/>
              <a:t> button. The </a:t>
            </a:r>
            <a:r>
              <a:rPr lang="en-US" sz="2400" i="1" dirty="0"/>
              <a:t>Spelling and Grammar</a:t>
            </a:r>
            <a:r>
              <a:rPr lang="en-US" sz="2400" dirty="0"/>
              <a:t> dialog box opens.</a:t>
            </a:r>
          </a:p>
          <a:p>
            <a:pPr marL="457200" indent="-457200">
              <a:buFont typeface="+mj-lt"/>
              <a:buAutoNum type="arabicPeriod" startAt="9"/>
            </a:pPr>
            <a:r>
              <a:rPr lang="en-US" sz="2400" b="1" dirty="0" smtClean="0"/>
              <a:t> </a:t>
            </a:r>
            <a:r>
              <a:rPr lang="en-US" sz="2400" dirty="0" smtClean="0"/>
              <a:t>The </a:t>
            </a:r>
            <a:r>
              <a:rPr lang="en-US" sz="2400" i="1" dirty="0"/>
              <a:t>Spelling and Grammar</a:t>
            </a:r>
            <a:r>
              <a:rPr lang="en-US" sz="2400" dirty="0"/>
              <a:t> tool next highlights </a:t>
            </a:r>
            <a:r>
              <a:rPr lang="en-US" sz="2400" b="1" dirty="0" err="1"/>
              <a:t>Suurs</a:t>
            </a:r>
            <a:r>
              <a:rPr lang="en-US" sz="2400" dirty="0"/>
              <a:t>. This spelling is correct, so click </a:t>
            </a:r>
            <a:r>
              <a:rPr lang="en-US" sz="2400" b="1" dirty="0"/>
              <a:t>Ignore All</a:t>
            </a:r>
            <a:r>
              <a:rPr lang="en-US" sz="2400" dirty="0"/>
              <a:t>. The tool now will ignore every occurrence of this spelling in the document.</a:t>
            </a:r>
          </a:p>
          <a:p>
            <a:pPr marL="457200" indent="-457200">
              <a:buFont typeface="+mj-lt"/>
              <a:buAutoNum type="arabicPeriod" startAt="9"/>
            </a:pPr>
            <a:r>
              <a:rPr lang="en-US" sz="2400" b="1" dirty="0" smtClean="0"/>
              <a:t> </a:t>
            </a:r>
            <a:r>
              <a:rPr lang="en-US" sz="2400" dirty="0" smtClean="0"/>
              <a:t>The </a:t>
            </a:r>
            <a:r>
              <a:rPr lang="en-US" sz="2400" dirty="0"/>
              <a:t>next misspelled work is </a:t>
            </a:r>
            <a:r>
              <a:rPr lang="en-US" sz="2400" i="1" dirty="0" err="1"/>
              <a:t>employmet</a:t>
            </a:r>
            <a:r>
              <a:rPr lang="en-US" sz="2400" dirty="0"/>
              <a:t>; again, click the </a:t>
            </a:r>
            <a:r>
              <a:rPr lang="en-US" sz="2400" b="1" dirty="0"/>
              <a:t>Change All</a:t>
            </a:r>
            <a:r>
              <a:rPr lang="en-US" sz="2400" dirty="0"/>
              <a:t> button to correct all occurrences. A prompt will appear when the Spelling and Grammar check is complete. Click </a:t>
            </a:r>
            <a:r>
              <a:rPr lang="en-US" sz="2400" b="1" dirty="0"/>
              <a:t>OK</a:t>
            </a:r>
            <a:r>
              <a:rPr lang="en-US" sz="2400" dirty="0"/>
              <a:t>.</a:t>
            </a:r>
          </a:p>
          <a:p>
            <a:pPr marL="457200" indent="-457200">
              <a:buFont typeface="+mj-lt"/>
              <a:buAutoNum type="arabicPeriod" startAt="9"/>
            </a:pPr>
            <a:r>
              <a:rPr lang="en-US" sz="2400" dirty="0"/>
              <a:t> </a:t>
            </a:r>
            <a:r>
              <a:rPr lang="en-US" sz="2400" b="1" dirty="0" smtClean="0"/>
              <a:t>SAVE</a:t>
            </a:r>
            <a:r>
              <a:rPr lang="en-US" sz="2400" dirty="0" smtClean="0"/>
              <a:t> </a:t>
            </a:r>
            <a:r>
              <a:rPr lang="en-US" sz="2400" dirty="0"/>
              <a:t>the document as </a:t>
            </a:r>
            <a:r>
              <a:rPr lang="en-US" sz="2400" b="1" i="1" dirty="0" err="1"/>
              <a:t>employment_offer</a:t>
            </a:r>
            <a:r>
              <a:rPr lang="en-US" sz="2400" dirty="0"/>
              <a:t> in your USB flash drive in the lesson folder.</a:t>
            </a:r>
          </a:p>
          <a:p>
            <a:r>
              <a:rPr lang="en-US" sz="2400" b="1" dirty="0"/>
              <a:t>LEAVE</a:t>
            </a:r>
            <a:r>
              <a:rPr lang="en-US" sz="2400" dirty="0"/>
              <a:t> the document open to use in the next exercise</a:t>
            </a:r>
            <a:r>
              <a:rPr lang="en-US" sz="2400" dirty="0" smtClean="0"/>
              <a:t>.</a:t>
            </a:r>
            <a:endParaRPr lang="en-US" sz="2400" dirty="0"/>
          </a:p>
          <a:p>
            <a:endParaRPr lang="en-US" sz="2400" dirty="0"/>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1104774822"/>
      </p:ext>
    </p:extLst>
  </p:cSld>
  <p:clrMapOvr>
    <a:masterClrMapping/>
  </p:clrMapOvr>
</p:sld>
</file>

<file path=ppt/theme/theme1.xml><?xml version="1.0" encoding="utf-8"?>
<a:theme xmlns:a="http://schemas.openxmlformats.org/drawingml/2006/main" name="template">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1665</TotalTime>
  <Words>2886</Words>
  <Application>Microsoft Office PowerPoint</Application>
  <PresentationFormat>On-screen Show (4:3)</PresentationFormat>
  <Paragraphs>208</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template</vt:lpstr>
      <vt:lpstr>Proofing Documents</vt:lpstr>
      <vt:lpstr>Objectives</vt:lpstr>
      <vt:lpstr>Software Orientation</vt:lpstr>
      <vt:lpstr>Validating Content By Using Spelling  and Grammar Checking Options </vt:lpstr>
      <vt:lpstr>Using the Spelling and Grammar Feature</vt:lpstr>
      <vt:lpstr>Step-by-Step: Check Spelling and Grammar</vt:lpstr>
      <vt:lpstr>Step-by-Step: Check Spelling and Grammar</vt:lpstr>
      <vt:lpstr>Step-by-Step: Check Spelling and Grammar</vt:lpstr>
      <vt:lpstr>Step-by-Step: Check Spelling and Grammar</vt:lpstr>
      <vt:lpstr>Changing the Grammar Settings</vt:lpstr>
      <vt:lpstr>Step-by-Step: Change the Grammar Settings</vt:lpstr>
      <vt:lpstr>Step-by-Step: Change the Grammar Settings</vt:lpstr>
      <vt:lpstr>Step-by-Step: Change the Grammar Settings</vt:lpstr>
      <vt:lpstr>Step-by-Step: Change the Grammar Settings</vt:lpstr>
      <vt:lpstr>Configuring AutoCorrect Settings</vt:lpstr>
      <vt:lpstr>Step-by-Step: Configure AutoCorrect Options</vt:lpstr>
      <vt:lpstr>Step-by-Step: Configure AutoCorrect Options</vt:lpstr>
      <vt:lpstr>Step-by-Step: Configure AutoCorrect Options</vt:lpstr>
      <vt:lpstr>Step-by-Step: Configure AutoCorrect Options</vt:lpstr>
      <vt:lpstr>Step-by-Step: Configure AutoCorrect Options</vt:lpstr>
      <vt:lpstr>Step-by-Step: Configure AutoCorrect Options</vt:lpstr>
      <vt:lpstr>Inserting and Modifying  Comments in a Document</vt:lpstr>
      <vt:lpstr>Inserting, Editing, and Deleting a Comment</vt:lpstr>
      <vt:lpstr>Step-by-Step: Insert, Edit,  and Delete a Comment</vt:lpstr>
      <vt:lpstr>Step-by-Step: Insert, Edit,  and Delete a Comment</vt:lpstr>
      <vt:lpstr>Step-by-Step: Insert, Edit,  and Delete a Comment</vt:lpstr>
      <vt:lpstr>Viewing Comments</vt:lpstr>
      <vt:lpstr>Viewing Comments Inline and as Balloons and Hiding and Showing Reviewer Comments</vt:lpstr>
      <vt:lpstr>Step-by-Step: View Comments Inline and  as Balloons and Change the User Name</vt:lpstr>
      <vt:lpstr>Step-by-Step: View Comments Inline and  as Balloons and Change the User Name</vt:lpstr>
      <vt:lpstr>Step-by-Step: View Comments Inline and  as Balloons and Change the User Name</vt:lpstr>
      <vt:lpstr>Step-by-Step: View Comments Inline and  as Balloons and Change the User Name</vt:lpstr>
      <vt:lpstr>Step-by-Step: View Comments Inline and  as Balloons and Change the User Name</vt:lpstr>
      <vt:lpstr>Displaying the Reviewing Pane</vt:lpstr>
      <vt:lpstr>Step-by-Step: Display the Reviewing Pane</vt:lpstr>
      <vt:lpstr>Step-by-Step: Display the Reviewing Pane</vt:lpstr>
      <vt:lpstr>Lesson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dc:title>
  <dc:creator>Box Twelve Communications, Inc.</dc:creator>
  <cp:lastModifiedBy>Box Twelve Communications, Inc.</cp:lastModifiedBy>
  <cp:revision>226</cp:revision>
  <dcterms:created xsi:type="dcterms:W3CDTF">2011-08-08T12:10:51Z</dcterms:created>
  <dcterms:modified xsi:type="dcterms:W3CDTF">2011-08-19T15:14:55Z</dcterms:modified>
</cp:coreProperties>
</file>